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1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19D0409-6B08-4962-A581-108A883B7675}" type="datetimeFigureOut">
              <a:rPr lang="ru-RU" smtClean="0"/>
              <a:t>25.09.2020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2029527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19D0409-6B08-4962-A581-108A883B7675}" type="datetimeFigureOut">
              <a:rPr lang="ru-RU" smtClean="0"/>
              <a:t>25.09.2020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2572490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19D0409-6B08-4962-A581-108A883B7675}" type="datetimeFigureOut">
              <a:rPr lang="ru-RU" smtClean="0"/>
              <a:t>25.09.2020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3189909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19D0409-6B08-4962-A581-108A883B7675}" type="datetimeFigureOut">
              <a:rPr lang="ru-RU" smtClean="0"/>
              <a:t>25.09.2020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1617772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19D0409-6B08-4962-A581-108A883B7675}" type="datetimeFigureOut">
              <a:rPr lang="ru-RU" smtClean="0"/>
              <a:t>25.09.2020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21327662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19D0409-6B08-4962-A581-108A883B7675}" type="datetimeFigureOut">
              <a:rPr lang="ru-RU" smtClean="0"/>
              <a:t>25.09.2020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27058447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19D0409-6B08-4962-A581-108A883B7675}" type="datetimeFigureOut">
              <a:rPr lang="ru-RU" smtClean="0"/>
              <a:t>25.09.2020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1540954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19D0409-6B08-4962-A581-108A883B7675}" type="datetimeFigureOut">
              <a:rPr lang="ru-RU" smtClean="0"/>
              <a:t>25.09.2020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10677782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19D0409-6B08-4962-A581-108A883B7675}" type="datetimeFigureOut">
              <a:rPr lang="ru-RU" smtClean="0"/>
              <a:t>25.09.2020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2323973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419D0409-6B08-4962-A581-108A883B7675}" type="datetimeFigureOut">
              <a:rPr lang="ru-RU" smtClean="0"/>
              <a:t>25.09.2020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4288076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19D0409-6B08-4962-A581-108A883B7675}" type="datetimeFigureOut">
              <a:rPr lang="ru-RU" smtClean="0"/>
              <a:t>25.09.2020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617627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19D0409-6B08-4962-A581-108A883B7675}" type="datetimeFigureOut">
              <a:rPr lang="ru-RU" smtClean="0"/>
              <a:t>25.09.2020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399972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19D0409-6B08-4962-A581-108A883B7675}" type="datetimeFigureOut">
              <a:rPr lang="ru-RU" smtClean="0"/>
              <a:t>25.09.2020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851673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419D0409-6B08-4962-A581-108A883B7675}" type="datetimeFigureOut">
              <a:rPr lang="ru-RU" smtClean="0"/>
              <a:t>25.09.2020</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3981498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19D0409-6B08-4962-A581-108A883B7675}" type="datetimeFigureOut">
              <a:rPr lang="ru-RU" smtClean="0"/>
              <a:t>25.09.2020</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489024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419D0409-6B08-4962-A581-108A883B7675}" type="datetimeFigureOut">
              <a:rPr lang="ru-RU" smtClean="0"/>
              <a:t>25.09.2020</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498157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19D0409-6B08-4962-A581-108A883B7675}" type="datetimeFigureOut">
              <a:rPr lang="ru-RU" smtClean="0"/>
              <a:t>25.09.2020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935452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19D0409-6B08-4962-A581-108A883B7675}" type="datetimeFigureOut">
              <a:rPr lang="ru-RU" smtClean="0"/>
              <a:t>25.09.2020</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ED64716-76A8-42DC-8BF6-E8BCB9EEFE5C}" type="slidenum">
              <a:rPr lang="ru-RU" smtClean="0"/>
              <a:t>‹#›</a:t>
            </a:fld>
            <a:endParaRPr lang="ru-RU"/>
          </a:p>
        </p:txBody>
      </p:sp>
    </p:spTree>
    <p:extLst>
      <p:ext uri="{BB962C8B-B14F-4D97-AF65-F5344CB8AC3E}">
        <p14:creationId xmlns:p14="http://schemas.microsoft.com/office/powerpoint/2010/main" val="29328295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academic.oup.com/jwelb/article/11/1/34/4792991" TargetMode="External"/><Relationship Id="rId2" Type="http://schemas.openxmlformats.org/officeDocument/2006/relationships/hyperlink" Target="https://journal.zakon.kz/203367-jenergeticheskoe-pravo-jeto-realnost.html" TargetMode="External"/><Relationship Id="rId1" Type="http://schemas.openxmlformats.org/officeDocument/2006/relationships/slideLayout" Target="../slideLayouts/slideLayout2.xml"/><Relationship Id="rId4" Type="http://schemas.openxmlformats.org/officeDocument/2006/relationships/hyperlink" Target="https://www.euneighbours.eu/en/east/eu-in-action/stories/azerbaijan-developing-its-energy-strategy-and-law-energy-efficiency-wha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24000" y="1301262"/>
            <a:ext cx="9144000" cy="3956538"/>
          </a:xfrm>
        </p:spPr>
        <p:txBody>
          <a:bodyPr>
            <a:normAutofit/>
          </a:bodyPr>
          <a:lstStyle/>
          <a:p>
            <a:r>
              <a:rPr lang="ru-RU" dirty="0" smtClean="0"/>
              <a:t>Понятие и источники энергетического права</a:t>
            </a:r>
            <a:endParaRPr lang="en-US" dirty="0"/>
          </a:p>
          <a:p>
            <a:pPr marL="457200" indent="-457200">
              <a:buAutoNum type="arabicPeriod"/>
            </a:pPr>
            <a:r>
              <a:rPr lang="ru-RU" dirty="0" smtClean="0"/>
              <a:t>Правовая природа отношений в сфере энергетики</a:t>
            </a:r>
          </a:p>
          <a:p>
            <a:pPr marL="457200" indent="-457200">
              <a:buAutoNum type="arabicPeriod"/>
            </a:pPr>
            <a:r>
              <a:rPr lang="en-US" dirty="0"/>
              <a:t>Principles of energy law</a:t>
            </a:r>
            <a:r>
              <a:rPr lang="ru-RU" dirty="0" smtClean="0"/>
              <a:t> </a:t>
            </a:r>
          </a:p>
          <a:p>
            <a:pPr marL="457200" indent="-457200">
              <a:buAutoNum type="arabicPeriod"/>
            </a:pPr>
            <a:r>
              <a:rPr lang="en-US" dirty="0"/>
              <a:t>Energy law as a science</a:t>
            </a:r>
            <a:endParaRPr lang="ru-RU" dirty="0"/>
          </a:p>
        </p:txBody>
      </p:sp>
    </p:spTree>
    <p:extLst>
      <p:ext uri="{BB962C8B-B14F-4D97-AF65-F5344CB8AC3E}">
        <p14:creationId xmlns:p14="http://schemas.microsoft.com/office/powerpoint/2010/main" val="3569697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94592"/>
            <a:ext cx="10515600" cy="5482371"/>
          </a:xfrm>
        </p:spPr>
        <p:txBody>
          <a:bodyPr/>
          <a:lstStyle/>
          <a:p>
            <a:endParaRPr lang="ru-RU" dirty="0" smtClean="0"/>
          </a:p>
          <a:p>
            <a:endParaRPr lang="en-US" dirty="0" smtClean="0"/>
          </a:p>
          <a:p>
            <a:endParaRPr lang="en-US" dirty="0"/>
          </a:p>
          <a:p>
            <a:endParaRPr lang="en-US" dirty="0" smtClean="0"/>
          </a:p>
          <a:p>
            <a:r>
              <a:rPr lang="en-US" dirty="0" smtClean="0"/>
              <a:t>The main object of </a:t>
            </a:r>
            <a:r>
              <a:rPr lang="en-US" dirty="0" err="1" smtClean="0"/>
              <a:t>privatelegal</a:t>
            </a:r>
            <a:r>
              <a:rPr lang="en-US" dirty="0" smtClean="0"/>
              <a:t> relations in the energy sector is primarily one or another type of energy resource, for example: gas, oil, coal, electric energy, thermal energy</a:t>
            </a:r>
            <a:endParaRPr lang="ru-RU" dirty="0"/>
          </a:p>
        </p:txBody>
      </p:sp>
    </p:spTree>
    <p:extLst>
      <p:ext uri="{BB962C8B-B14F-4D97-AF65-F5344CB8AC3E}">
        <p14:creationId xmlns:p14="http://schemas.microsoft.com/office/powerpoint/2010/main" val="1267482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en-US" dirty="0" smtClean="0"/>
              <a:t>Law of the Republic of Kazakhstan dated July 9, 2004 No. 588-II "On electric power industry" (with amendments and additions as of 29.06.2020)</a:t>
            </a:r>
            <a:r>
              <a:rPr lang="kk-KZ" dirty="0" smtClean="0"/>
              <a:t> </a:t>
            </a:r>
            <a:r>
              <a:rPr lang="en-US" dirty="0" smtClean="0">
                <a:solidFill>
                  <a:srgbClr val="92D050"/>
                </a:solidFill>
              </a:rPr>
              <a:t>electric power industry </a:t>
            </a:r>
            <a:r>
              <a:rPr lang="en-US" dirty="0" smtClean="0"/>
              <a:t>- the sphere of production, transmission, supply and consumption of electric and thermal energy;</a:t>
            </a:r>
            <a:endParaRPr lang="kk-KZ" dirty="0" smtClean="0"/>
          </a:p>
          <a:p>
            <a:r>
              <a:rPr lang="en-US" dirty="0" smtClean="0"/>
              <a:t>In accordance with paragraph 1 of article 2 of the Federal law "On energy saving and energy efficiency improvement and on amendments to certain legislative acts of the Russian Federation"20, the definition of an energy resource is defined as an energy resource — an energy carrier whose energy is used or can be used in the implementation of economic and other activities, as well as a type of energy (nuclear, thermal, electric, electromagnetic energy or other type of energy)</a:t>
            </a:r>
            <a:endParaRPr lang="ru-RU" dirty="0"/>
          </a:p>
        </p:txBody>
      </p:sp>
    </p:spTree>
    <p:extLst>
      <p:ext uri="{BB962C8B-B14F-4D97-AF65-F5344CB8AC3E}">
        <p14:creationId xmlns:p14="http://schemas.microsoft.com/office/powerpoint/2010/main" val="1132159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LAW OF THE REPUBLIC OF </a:t>
            </a:r>
            <a:r>
              <a:rPr lang="en-US" dirty="0" err="1" smtClean="0"/>
              <a:t>AZERBAIJANNo</a:t>
            </a:r>
            <a:r>
              <a:rPr lang="en-US" dirty="0" smtClean="0"/>
              <a:t>. 459-PG Of April 3, 1998 on electric power industry</a:t>
            </a:r>
            <a:endParaRPr lang="ru-RU" dirty="0"/>
          </a:p>
        </p:txBody>
      </p:sp>
      <p:sp>
        <p:nvSpPr>
          <p:cNvPr id="3" name="Объект 2"/>
          <p:cNvSpPr>
            <a:spLocks noGrp="1"/>
          </p:cNvSpPr>
          <p:nvPr>
            <p:ph idx="1"/>
          </p:nvPr>
        </p:nvSpPr>
        <p:spPr/>
        <p:txBody>
          <a:bodyPr/>
          <a:lstStyle/>
          <a:p>
            <a:endParaRPr lang="kk-KZ" dirty="0" smtClean="0"/>
          </a:p>
          <a:p>
            <a:endParaRPr lang="kk-KZ" dirty="0"/>
          </a:p>
          <a:p>
            <a:endParaRPr lang="kk-KZ" dirty="0" smtClean="0"/>
          </a:p>
          <a:p>
            <a:r>
              <a:rPr lang="en-US" dirty="0" smtClean="0"/>
              <a:t>LAW OF THE REPUBLIC OF </a:t>
            </a:r>
            <a:r>
              <a:rPr lang="en-US" dirty="0" err="1" smtClean="0"/>
              <a:t>AZERBAIJANNo</a:t>
            </a:r>
            <a:r>
              <a:rPr lang="en-US" dirty="0" smtClean="0"/>
              <a:t>. 459-PG Of April 3, 1998 on electric power industry</a:t>
            </a:r>
            <a:r>
              <a:rPr lang="kk-KZ" dirty="0" smtClean="0"/>
              <a:t>//// </a:t>
            </a:r>
            <a:r>
              <a:rPr lang="en-US" dirty="0" err="1" smtClean="0"/>
              <a:t>electroenergetics</a:t>
            </a:r>
            <a:r>
              <a:rPr lang="en-US" dirty="0" smtClean="0"/>
              <a:t> -</a:t>
            </a:r>
            <a:r>
              <a:rPr lang="ru-RU" dirty="0"/>
              <a:t> </a:t>
            </a:r>
            <a:r>
              <a:rPr lang="en-US" dirty="0" smtClean="0"/>
              <a:t>sector of the economy engaged in the production, transportation and distribution of electric and thermal energy</a:t>
            </a:r>
            <a:endParaRPr lang="ru-RU" dirty="0"/>
          </a:p>
        </p:txBody>
      </p:sp>
    </p:spTree>
    <p:extLst>
      <p:ext uri="{BB962C8B-B14F-4D97-AF65-F5344CB8AC3E}">
        <p14:creationId xmlns:p14="http://schemas.microsoft.com/office/powerpoint/2010/main" val="3924781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09954"/>
            <a:ext cx="10515600" cy="5667009"/>
          </a:xfrm>
        </p:spPr>
        <p:txBody>
          <a:bodyPr>
            <a:normAutofit/>
          </a:bodyPr>
          <a:lstStyle/>
          <a:p>
            <a:endParaRPr lang="kk-KZ" dirty="0" smtClean="0"/>
          </a:p>
          <a:p>
            <a:endParaRPr lang="kk-KZ" dirty="0"/>
          </a:p>
          <a:p>
            <a:r>
              <a:rPr lang="en-US" dirty="0" smtClean="0"/>
              <a:t>According to the norms of section 6 Of Chapter 30 of The civil code of the Russian Federation, electricity, gas, oil, and petroleum products are goods (article 548 of the civil code of the Russian Federation). In accordance with paragraph 26 of art. 2 of the Federal law "on the basis of state regulation of foreign trade activity"21 energy is also classified as goods that are the Subject of foreign trade activity: "goods — movable property that is subject to foreign trade activities, aircraft, sea vessels, inland navigation vessels and mixed (river — sea) navigation and space objects that are classified as immovable property, as well as electric energy and other types of energy."</a:t>
            </a:r>
            <a:endParaRPr lang="ru-RU" dirty="0"/>
          </a:p>
        </p:txBody>
      </p:sp>
    </p:spTree>
    <p:extLst>
      <p:ext uri="{BB962C8B-B14F-4D97-AF65-F5344CB8AC3E}">
        <p14:creationId xmlns:p14="http://schemas.microsoft.com/office/powerpoint/2010/main" val="2264478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69277"/>
            <a:ext cx="10515600" cy="5807686"/>
          </a:xfrm>
        </p:spPr>
        <p:txBody>
          <a:bodyPr/>
          <a:lstStyle/>
          <a:p>
            <a:endParaRPr lang="kk-KZ" dirty="0" smtClean="0"/>
          </a:p>
          <a:p>
            <a:endParaRPr lang="kk-KZ" dirty="0"/>
          </a:p>
          <a:p>
            <a:endParaRPr lang="kk-KZ" dirty="0" smtClean="0"/>
          </a:p>
          <a:p>
            <a:endParaRPr lang="kk-KZ" dirty="0"/>
          </a:p>
          <a:p>
            <a:r>
              <a:rPr lang="en-US" dirty="0" smtClean="0"/>
              <a:t>It should be noted that in the legal literature there is a discussion on the question of whether energy belongs to a particular type of civil rights objects. V. F. Yakovlev, P. G. </a:t>
            </a:r>
            <a:r>
              <a:rPr lang="en-US" dirty="0" err="1" smtClean="0"/>
              <a:t>Lakhno</a:t>
            </a:r>
            <a:r>
              <a:rPr lang="en-US" dirty="0" smtClean="0"/>
              <a:t>, considering this issue, note the presence of four concepts — real, binding, mixed and Autonomous, and suggest defining energy (primarily electric) as an independent object of civil and other rights</a:t>
            </a:r>
            <a:endParaRPr lang="ru-RU" dirty="0"/>
          </a:p>
        </p:txBody>
      </p:sp>
    </p:spTree>
    <p:extLst>
      <p:ext uri="{BB962C8B-B14F-4D97-AF65-F5344CB8AC3E}">
        <p14:creationId xmlns:p14="http://schemas.microsoft.com/office/powerpoint/2010/main" val="3459733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12177"/>
            <a:ext cx="10515600" cy="5464786"/>
          </a:xfrm>
        </p:spPr>
        <p:txBody>
          <a:bodyPr/>
          <a:lstStyle/>
          <a:p>
            <a:endParaRPr lang="kk-KZ" dirty="0" smtClean="0"/>
          </a:p>
          <a:p>
            <a:endParaRPr lang="kk-KZ" dirty="0"/>
          </a:p>
          <a:p>
            <a:endParaRPr lang="kk-KZ" dirty="0" smtClean="0"/>
          </a:p>
          <a:p>
            <a:endParaRPr lang="kk-KZ" dirty="0"/>
          </a:p>
          <a:p>
            <a:r>
              <a:rPr lang="en-US" dirty="0" smtClean="0"/>
              <a:t>In addition to energy resources, the object of private law relations in the energy sector can also be energy objects, i.e. objects intended for the search, production, processing, transportation, storage of various energy resources</a:t>
            </a:r>
            <a:r>
              <a:rPr lang="ru-RU" dirty="0" smtClean="0"/>
              <a:t>.</a:t>
            </a:r>
            <a:endParaRPr lang="ru-RU" dirty="0"/>
          </a:p>
        </p:txBody>
      </p:sp>
    </p:spTree>
    <p:extLst>
      <p:ext uri="{BB962C8B-B14F-4D97-AF65-F5344CB8AC3E}">
        <p14:creationId xmlns:p14="http://schemas.microsoft.com/office/powerpoint/2010/main" val="1906485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56138"/>
            <a:ext cx="10515600" cy="5420825"/>
          </a:xfrm>
        </p:spPr>
        <p:txBody>
          <a:bodyPr/>
          <a:lstStyle/>
          <a:p>
            <a:endParaRPr lang="kk-KZ" dirty="0" smtClean="0"/>
          </a:p>
          <a:p>
            <a:endParaRPr lang="kk-KZ" dirty="0"/>
          </a:p>
          <a:p>
            <a:r>
              <a:rPr lang="en-US" dirty="0" smtClean="0"/>
              <a:t>As for the objects of public-legal relations, as L. L. Popov, Yu. I. </a:t>
            </a:r>
            <a:r>
              <a:rPr lang="en-US" dirty="0" err="1" smtClean="0"/>
              <a:t>Migachev</a:t>
            </a:r>
            <a:r>
              <a:rPr lang="en-US" dirty="0" smtClean="0"/>
              <a:t>, and S. V. </a:t>
            </a:r>
            <a:r>
              <a:rPr lang="en-US" dirty="0" err="1" smtClean="0"/>
              <a:t>Tikhomirov</a:t>
            </a:r>
            <a:r>
              <a:rPr lang="en-US" dirty="0" smtClean="0"/>
              <a:t> correctly note, in each specific case</a:t>
            </a:r>
            <a:r>
              <a:rPr lang="kk-KZ" dirty="0" smtClean="0"/>
              <a:t> </a:t>
            </a:r>
            <a:r>
              <a:rPr lang="en-US" dirty="0" smtClean="0"/>
              <a:t>in administrative and legal terms, the object is what the rights and obligations of its participants are aimed at, i.e., what the legal relationship is created for. The objects of public-legal relations in the field of energy are the actions and behavior of subjects of energy relations. If the actions of subjects of energy relations violate the requirements established by law, administrative and criminal liability is provided</a:t>
            </a:r>
            <a:endParaRPr lang="ru-RU" dirty="0"/>
          </a:p>
        </p:txBody>
      </p:sp>
    </p:spTree>
    <p:extLst>
      <p:ext uri="{BB962C8B-B14F-4D97-AF65-F5344CB8AC3E}">
        <p14:creationId xmlns:p14="http://schemas.microsoft.com/office/powerpoint/2010/main" val="3073507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64931"/>
            <a:ext cx="10515600" cy="5412032"/>
          </a:xfrm>
        </p:spPr>
        <p:txBody>
          <a:bodyPr/>
          <a:lstStyle/>
          <a:p>
            <a:endParaRPr lang="kk-KZ" dirty="0" smtClean="0"/>
          </a:p>
          <a:p>
            <a:endParaRPr lang="kk-KZ" dirty="0"/>
          </a:p>
          <a:p>
            <a:r>
              <a:rPr lang="en-US" dirty="0" smtClean="0"/>
              <a:t>Based on the outlined circle of public relations that are developing in the energy sector, it seems that energy law can be defined as a set of legal norms regulating public relations (both private law and public law) that arise in connection with the search, extraction of energy resources, production, processing, supply, storage, transportation of various types of energy resources, design, construction of energy </a:t>
            </a:r>
            <a:r>
              <a:rPr lang="en-US" dirty="0" err="1" smtClean="0"/>
              <a:t>facilities,ensuring</a:t>
            </a:r>
            <a:r>
              <a:rPr lang="en-US" dirty="0" smtClean="0"/>
              <a:t> energy security</a:t>
            </a:r>
            <a:endParaRPr lang="ru-RU" dirty="0"/>
          </a:p>
        </p:txBody>
      </p:sp>
    </p:spTree>
    <p:extLst>
      <p:ext uri="{BB962C8B-B14F-4D97-AF65-F5344CB8AC3E}">
        <p14:creationId xmlns:p14="http://schemas.microsoft.com/office/powerpoint/2010/main" val="1727452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24254"/>
            <a:ext cx="10515600" cy="5552709"/>
          </a:xfrm>
        </p:spPr>
        <p:txBody>
          <a:bodyPr/>
          <a:lstStyle/>
          <a:p>
            <a:endParaRPr lang="kk-KZ" dirty="0" smtClean="0"/>
          </a:p>
          <a:p>
            <a:endParaRPr lang="kk-KZ" dirty="0"/>
          </a:p>
          <a:p>
            <a:r>
              <a:rPr lang="en-US" dirty="0" smtClean="0"/>
              <a:t>Based on the outlined circle of public relations that are developing in the energy sector, it seems that energy law can be defined as a set of legal norms regulating public relations (both private law and public law) that arise in connection with the search, extraction of energy resources, production, processing, supply, storage, transportation of various types of energy resources, design, construction of energy </a:t>
            </a:r>
            <a:r>
              <a:rPr lang="en-US" dirty="0" err="1" smtClean="0"/>
              <a:t>facilities,ensuring</a:t>
            </a:r>
            <a:r>
              <a:rPr lang="en-US" dirty="0" smtClean="0"/>
              <a:t> energy security</a:t>
            </a:r>
            <a:endParaRPr lang="kk-KZ" dirty="0" smtClean="0"/>
          </a:p>
          <a:p>
            <a:r>
              <a:rPr lang="en-US" dirty="0"/>
              <a:t>The validity of the conclusions about the complex nature of energy legislation is not in doubt.</a:t>
            </a:r>
            <a:endParaRPr lang="ru-RU" dirty="0"/>
          </a:p>
        </p:txBody>
      </p:sp>
    </p:spTree>
    <p:extLst>
      <p:ext uri="{BB962C8B-B14F-4D97-AF65-F5344CB8AC3E}">
        <p14:creationId xmlns:p14="http://schemas.microsoft.com/office/powerpoint/2010/main" val="4093119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580292"/>
            <a:ext cx="9807942" cy="5219699"/>
          </a:xfrm>
        </p:spPr>
        <p:txBody>
          <a:bodyPr/>
          <a:lstStyle/>
          <a:p>
            <a:r>
              <a:rPr lang="en-US" dirty="0"/>
              <a:t>Different in their legal nature (private law and public law) relations that make up the subject of energy law make it necessary to apply appropriate methods of legal regulation</a:t>
            </a:r>
            <a:endParaRPr lang="ru-RU" dirty="0"/>
          </a:p>
        </p:txBody>
      </p:sp>
    </p:spTree>
    <p:extLst>
      <p:ext uri="{BB962C8B-B14F-4D97-AF65-F5344CB8AC3E}">
        <p14:creationId xmlns:p14="http://schemas.microsoft.com/office/powerpoint/2010/main" val="3809883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33046"/>
            <a:ext cx="10515600" cy="5543917"/>
          </a:xfrm>
        </p:spPr>
        <p:txBody>
          <a:bodyPr>
            <a:normAutofit/>
          </a:bodyPr>
          <a:lstStyle/>
          <a:p>
            <a:endParaRPr lang="ru-RU" dirty="0" smtClean="0"/>
          </a:p>
          <a:p>
            <a:r>
              <a:rPr lang="en-US" dirty="0" smtClean="0"/>
              <a:t>Modern legislation in the field of energy is a vast array of multi-level regulations that retain significant gaps in regulation and require serious systematization. The recent history of the development of this legislation has crossed the twenty — year mark, which, taking into account the current law enforcement, gives reason to talk about the current branch of law-energy law. However, such objective factors as its comparative novelty for the domestic legal system, its significance as a state, pose challenges to the development of this branch of law in all directions — at the legislative level, in law enforcement, doctrinally and in the educational process of law</a:t>
            </a:r>
            <a:endParaRPr lang="ru-RU" dirty="0"/>
          </a:p>
        </p:txBody>
      </p:sp>
    </p:spTree>
    <p:extLst>
      <p:ext uri="{BB962C8B-B14F-4D97-AF65-F5344CB8AC3E}">
        <p14:creationId xmlns:p14="http://schemas.microsoft.com/office/powerpoint/2010/main" val="1981758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641838"/>
            <a:ext cx="8946541" cy="5606561"/>
          </a:xfrm>
        </p:spPr>
        <p:txBody>
          <a:bodyPr/>
          <a:lstStyle/>
          <a:p>
            <a:endParaRPr lang="kk-KZ" dirty="0" smtClean="0"/>
          </a:p>
          <a:p>
            <a:endParaRPr lang="kk-KZ" dirty="0"/>
          </a:p>
          <a:p>
            <a:endParaRPr lang="kk-KZ" dirty="0" smtClean="0"/>
          </a:p>
          <a:p>
            <a:r>
              <a:rPr lang="en-US" dirty="0" smtClean="0"/>
              <a:t>As </a:t>
            </a:r>
            <a:r>
              <a:rPr lang="en-US" dirty="0"/>
              <a:t>rightly pointed out by S. S. Alekseev, methods of legal regulation — the methods of legal influence, a combination that characterizes the use in the field of public relations of a complex legal instrument. D. N. </a:t>
            </a:r>
            <a:r>
              <a:rPr lang="en-US" dirty="0" err="1"/>
              <a:t>Bakhrakh</a:t>
            </a:r>
            <a:r>
              <a:rPr lang="en-US" dirty="0"/>
              <a:t> correctly points out that the main features of the method of legal regulation are: what established by the law, the legal position of the parties; with what legal facts binds the emergence, change, termination of legal relations; define the rights and duties of subjects of legal relations; how they are protected</a:t>
            </a:r>
            <a:endParaRPr lang="ru-RU" dirty="0"/>
          </a:p>
        </p:txBody>
      </p:sp>
    </p:spTree>
    <p:extLst>
      <p:ext uri="{BB962C8B-B14F-4D97-AF65-F5344CB8AC3E}">
        <p14:creationId xmlns:p14="http://schemas.microsoft.com/office/powerpoint/2010/main" val="3348257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844062"/>
            <a:ext cx="8946541" cy="5404337"/>
          </a:xfrm>
        </p:spPr>
        <p:txBody>
          <a:bodyPr/>
          <a:lstStyle/>
          <a:p>
            <a:endParaRPr lang="kk-KZ" dirty="0" smtClean="0"/>
          </a:p>
          <a:p>
            <a:endParaRPr lang="kk-KZ" dirty="0"/>
          </a:p>
          <a:p>
            <a:r>
              <a:rPr lang="en-US" dirty="0" smtClean="0"/>
              <a:t>The </a:t>
            </a:r>
            <a:r>
              <a:rPr lang="en-US" dirty="0"/>
              <a:t>regulation of private law relations is characterized by the use of the method of equality of the parties (the method of coordination</a:t>
            </a:r>
            <a:r>
              <a:rPr lang="en-US" dirty="0" smtClean="0"/>
              <a:t>).</a:t>
            </a:r>
            <a:endParaRPr lang="kk-KZ" dirty="0" smtClean="0"/>
          </a:p>
          <a:p>
            <a:r>
              <a:rPr lang="en-US" dirty="0"/>
              <a:t>As N. D. </a:t>
            </a:r>
            <a:r>
              <a:rPr lang="en-US" dirty="0" err="1"/>
              <a:t>Yegorov</a:t>
            </a:r>
            <a:r>
              <a:rPr lang="en-US" dirty="0"/>
              <a:t> correctly notes, the private nature of public relations included in the subject of civil law inevitably determines the need for their regulation by the method of legal equality of the </a:t>
            </a:r>
            <a:r>
              <a:rPr lang="en-US" dirty="0" smtClean="0"/>
              <a:t>parties</a:t>
            </a:r>
            <a:endParaRPr lang="kk-KZ" dirty="0" smtClean="0"/>
          </a:p>
          <a:p>
            <a:r>
              <a:rPr lang="en-US" dirty="0"/>
              <a:t>To regulate public-legal relations, the method is </a:t>
            </a:r>
            <a:r>
              <a:rPr lang="en-US" dirty="0" err="1"/>
              <a:t>usedpower</a:t>
            </a:r>
            <a:r>
              <a:rPr lang="en-US" dirty="0"/>
              <a:t>-subordination (method of subordination), when one subject of power relations is subordinate to another. At the same time, as D. N. </a:t>
            </a:r>
            <a:r>
              <a:rPr lang="en-US" dirty="0" err="1"/>
              <a:t>bahrakh</a:t>
            </a:r>
            <a:r>
              <a:rPr lang="en-US" dirty="0"/>
              <a:t> correctly points out, modern law introduces into administrative activity methods of influence that were not peculiar to it in the past: contracts, recommendations, competitions, etc.</a:t>
            </a:r>
            <a:endParaRPr lang="ru-RU" dirty="0"/>
          </a:p>
        </p:txBody>
      </p:sp>
    </p:spTree>
    <p:extLst>
      <p:ext uri="{BB962C8B-B14F-4D97-AF65-F5344CB8AC3E}">
        <p14:creationId xmlns:p14="http://schemas.microsoft.com/office/powerpoint/2010/main" val="28545274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914400"/>
            <a:ext cx="10238765" cy="5333999"/>
          </a:xfrm>
        </p:spPr>
        <p:txBody>
          <a:bodyPr/>
          <a:lstStyle/>
          <a:p>
            <a:endParaRPr lang="kk-KZ" dirty="0" smtClean="0"/>
          </a:p>
          <a:p>
            <a:endParaRPr lang="kk-KZ" dirty="0"/>
          </a:p>
          <a:p>
            <a:endParaRPr lang="kk-KZ" dirty="0" smtClean="0"/>
          </a:p>
          <a:p>
            <a:endParaRPr lang="kk-KZ" dirty="0"/>
          </a:p>
          <a:p>
            <a:endParaRPr lang="kk-KZ" dirty="0" smtClean="0"/>
          </a:p>
          <a:p>
            <a:r>
              <a:rPr lang="en-US" dirty="0" smtClean="0"/>
              <a:t>Since </a:t>
            </a:r>
            <a:r>
              <a:rPr lang="en-US" dirty="0"/>
              <a:t>the subject of energy law is both private law and public law relations, both the method of equality of the parties and the method of power-subordination are used to regulate these relations</a:t>
            </a:r>
            <a:endParaRPr lang="ru-RU" dirty="0"/>
          </a:p>
        </p:txBody>
      </p:sp>
    </p:spTree>
    <p:extLst>
      <p:ext uri="{BB962C8B-B14F-4D97-AF65-F5344CB8AC3E}">
        <p14:creationId xmlns:p14="http://schemas.microsoft.com/office/powerpoint/2010/main" val="22947113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852854"/>
            <a:ext cx="8946541" cy="5395545"/>
          </a:xfrm>
        </p:spPr>
        <p:txBody>
          <a:bodyPr/>
          <a:lstStyle/>
          <a:p>
            <a:endParaRPr lang="kk-KZ" dirty="0" smtClean="0"/>
          </a:p>
          <a:p>
            <a:r>
              <a:rPr lang="en-US" dirty="0" smtClean="0"/>
              <a:t>O</a:t>
            </a:r>
            <a:r>
              <a:rPr lang="en-US" dirty="0"/>
              <a:t>. A. </a:t>
            </a:r>
            <a:r>
              <a:rPr lang="en-US" dirty="0" err="1"/>
              <a:t>Gorodov</a:t>
            </a:r>
            <a:r>
              <a:rPr lang="en-US" dirty="0"/>
              <a:t> points out that energy law has both basic methods of regulation — the method of subordination and the method of coordination, and emphasizes that energy law does not have its own specific method of legal </a:t>
            </a:r>
            <a:r>
              <a:rPr lang="en-US" dirty="0" smtClean="0"/>
              <a:t>regulation</a:t>
            </a:r>
            <a:endParaRPr lang="kk-KZ" dirty="0" smtClean="0"/>
          </a:p>
          <a:p>
            <a:endParaRPr lang="kk-KZ" dirty="0"/>
          </a:p>
          <a:p>
            <a:r>
              <a:rPr lang="en-US" dirty="0"/>
              <a:t>V. F. Yakovlev and P. G. </a:t>
            </a:r>
            <a:r>
              <a:rPr lang="en-US" dirty="0" err="1"/>
              <a:t>Lakhno</a:t>
            </a:r>
            <a:r>
              <a:rPr lang="en-US" dirty="0"/>
              <a:t> rightly point out that there is no single method of regulating relations that constitute the subject of energy </a:t>
            </a:r>
            <a:r>
              <a:rPr lang="en-US" dirty="0" smtClean="0"/>
              <a:t>law</a:t>
            </a:r>
            <a:endParaRPr lang="kk-KZ" dirty="0" smtClean="0"/>
          </a:p>
          <a:p>
            <a:endParaRPr lang="ru-RU" dirty="0"/>
          </a:p>
        </p:txBody>
      </p:sp>
    </p:spTree>
    <p:extLst>
      <p:ext uri="{BB962C8B-B14F-4D97-AF65-F5344CB8AC3E}">
        <p14:creationId xmlns:p14="http://schemas.microsoft.com/office/powerpoint/2010/main" val="1241210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Considering the methods </a:t>
            </a:r>
            <a:r>
              <a:rPr lang="en-US" dirty="0" smtClean="0"/>
              <a:t>of</a:t>
            </a:r>
            <a:r>
              <a:rPr lang="kk-KZ" dirty="0" smtClean="0"/>
              <a:t> </a:t>
            </a:r>
            <a:r>
              <a:rPr lang="en-US" dirty="0" smtClean="0"/>
              <a:t> </a:t>
            </a:r>
            <a:r>
              <a:rPr lang="en-US" dirty="0"/>
              <a:t>legal regulation of entrepreneurial law, V. V. Laptev said that the methods of legal regulation specific to each branch of law, predetermined by the nature of the regulated relations and appear as the character used in the industry legal standards and provided for them the means of influence of one side of the relationship to the other, and rightly stresses that the controversial is the question of whether there can be in law only one or several methods of legal regulation as one method of regulation is typical for long-established branches of law and it is impossible for such a complex branch of law, what is business law, which combines private law and public law relations, where the use of several related regulatory methods is </a:t>
            </a:r>
            <a:r>
              <a:rPr lang="en-US" dirty="0" err="1"/>
              <a:t>inevitabl</a:t>
            </a:r>
            <a:endParaRPr lang="ru-RU" dirty="0"/>
          </a:p>
        </p:txBody>
      </p:sp>
    </p:spTree>
    <p:extLst>
      <p:ext uri="{BB962C8B-B14F-4D97-AF65-F5344CB8AC3E}">
        <p14:creationId xmlns:p14="http://schemas.microsoft.com/office/powerpoint/2010/main" val="3207993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64932" y="624254"/>
            <a:ext cx="9284922" cy="5624145"/>
          </a:xfrm>
        </p:spPr>
        <p:txBody>
          <a:bodyPr/>
          <a:lstStyle/>
          <a:p>
            <a:endParaRPr lang="kk-KZ" dirty="0" smtClean="0"/>
          </a:p>
          <a:p>
            <a:endParaRPr lang="kk-KZ" dirty="0"/>
          </a:p>
          <a:p>
            <a:endParaRPr lang="kk-KZ" dirty="0" smtClean="0"/>
          </a:p>
          <a:p>
            <a:r>
              <a:rPr lang="en-US" dirty="0" smtClean="0"/>
              <a:t>Considering </a:t>
            </a:r>
            <a:r>
              <a:rPr lang="en-US" dirty="0"/>
              <a:t>the question of the principles of law, S. S. Alekseev correctly notes that the principles of law are the initial normative guiding principles expressed in law, which characterize its content, its foundations, and the laws of social life enshrined in </a:t>
            </a:r>
            <a:r>
              <a:rPr lang="en-US" dirty="0" err="1"/>
              <a:t>it.In</a:t>
            </a:r>
            <a:r>
              <a:rPr lang="en-US" dirty="0"/>
              <a:t> the legal literature, the principles of energy law are studied </a:t>
            </a:r>
            <a:r>
              <a:rPr lang="en-US" dirty="0" err="1"/>
              <a:t>inin</a:t>
            </a:r>
            <a:r>
              <a:rPr lang="en-US" dirty="0"/>
              <a:t> the works of V. F. Yakovlev and P. G. </a:t>
            </a:r>
            <a:r>
              <a:rPr lang="en-US" dirty="0" err="1"/>
              <a:t>Lakhno</a:t>
            </a:r>
            <a:r>
              <a:rPr lang="en-US" dirty="0"/>
              <a:t>, who note that the principles are the basis of the system of energy law norms, the Central </a:t>
            </a:r>
            <a:r>
              <a:rPr lang="en-US" dirty="0" err="1"/>
              <a:t>concept,the</a:t>
            </a:r>
            <a:r>
              <a:rPr lang="en-US" dirty="0"/>
              <a:t> core principle of the entire system of energy laws</a:t>
            </a:r>
            <a:endParaRPr lang="ru-RU" dirty="0"/>
          </a:p>
        </p:txBody>
      </p:sp>
    </p:spTree>
    <p:extLst>
      <p:ext uri="{BB962C8B-B14F-4D97-AF65-F5344CB8AC3E}">
        <p14:creationId xmlns:p14="http://schemas.microsoft.com/office/powerpoint/2010/main" val="25743157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633046"/>
            <a:ext cx="8946541" cy="5615353"/>
          </a:xfrm>
        </p:spPr>
        <p:txBody>
          <a:bodyPr/>
          <a:lstStyle/>
          <a:p>
            <a:endParaRPr lang="kk-KZ" dirty="0" smtClean="0"/>
          </a:p>
          <a:p>
            <a:endParaRPr lang="kk-KZ" dirty="0"/>
          </a:p>
          <a:p>
            <a:endParaRPr lang="kk-KZ" dirty="0" smtClean="0"/>
          </a:p>
          <a:p>
            <a:r>
              <a:rPr lang="en-US" dirty="0"/>
              <a:t>A. P. </a:t>
            </a:r>
            <a:r>
              <a:rPr lang="en-US" dirty="0" err="1"/>
              <a:t>Vershinin</a:t>
            </a:r>
            <a:r>
              <a:rPr lang="en-US" dirty="0"/>
              <a:t>, emphasizing the General principles of the organization of economic relations and the fundamentals of state policy in the electric power industry, as well as the basic principles of state regulation and control in the electric power industry, emphasizes that the principles of state regulation are of particular system-forming importance for the application of individual measures of state </a:t>
            </a:r>
            <a:r>
              <a:rPr lang="en-US" dirty="0" smtClean="0"/>
              <a:t>regulation</a:t>
            </a:r>
            <a:endParaRPr lang="kk-KZ" dirty="0" smtClean="0"/>
          </a:p>
          <a:p>
            <a:endParaRPr lang="ru-RU" dirty="0"/>
          </a:p>
        </p:txBody>
      </p:sp>
    </p:spTree>
    <p:extLst>
      <p:ext uri="{BB962C8B-B14F-4D97-AF65-F5344CB8AC3E}">
        <p14:creationId xmlns:p14="http://schemas.microsoft.com/office/powerpoint/2010/main" val="32960423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536332"/>
            <a:ext cx="8946541" cy="5712068"/>
          </a:xfrm>
        </p:spPr>
        <p:txBody>
          <a:bodyPr>
            <a:normAutofit/>
          </a:bodyPr>
          <a:lstStyle/>
          <a:p>
            <a:endParaRPr lang="kk-KZ" dirty="0" smtClean="0"/>
          </a:p>
          <a:p>
            <a:endParaRPr lang="kk-KZ" dirty="0"/>
          </a:p>
          <a:p>
            <a:endParaRPr lang="kk-KZ" dirty="0" smtClean="0"/>
          </a:p>
          <a:p>
            <a:r>
              <a:rPr lang="en-US" dirty="0" smtClean="0"/>
              <a:t>P. G. </a:t>
            </a:r>
            <a:r>
              <a:rPr lang="en-US" dirty="0" err="1" smtClean="0"/>
              <a:t>Lakhno</a:t>
            </a:r>
            <a:r>
              <a:rPr lang="en-US" dirty="0" smtClean="0"/>
              <a:t> points out the following principles of energy law: (1) guarantees of energy supply; (2) centralized decision-making on the main issues of state regulation of relations in the field of energy; (3) priority of energy in the country's economy and its mineral resource provision; (4) protection and protection of the environment; (5) predictability of state energy policy; (6) energy conservation and rational, economic and efficient use of energy; (7) adequacy of the price of energy carriers with the costs of their production and sale; (8) saving rare fuels and using coal; (9) ensuring the development and use of renewable (non-traditional) energy sources; (10) reducing dependence on foreign suppliers (for energy-deficient countries)</a:t>
            </a:r>
            <a:endParaRPr lang="ru-RU" dirty="0"/>
          </a:p>
        </p:txBody>
      </p:sp>
    </p:spTree>
    <p:extLst>
      <p:ext uri="{BB962C8B-B14F-4D97-AF65-F5344CB8AC3E}">
        <p14:creationId xmlns:p14="http://schemas.microsoft.com/office/powerpoint/2010/main" val="30745215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422032"/>
            <a:ext cx="8946541" cy="5826368"/>
          </a:xfrm>
        </p:spPr>
        <p:txBody>
          <a:bodyPr/>
          <a:lstStyle/>
          <a:p>
            <a:endParaRPr lang="kk-KZ" dirty="0" smtClean="0"/>
          </a:p>
          <a:p>
            <a:endParaRPr lang="kk-KZ" dirty="0"/>
          </a:p>
          <a:p>
            <a:endParaRPr lang="kk-KZ" dirty="0" smtClean="0"/>
          </a:p>
          <a:p>
            <a:r>
              <a:rPr lang="en-US" dirty="0" smtClean="0"/>
              <a:t>Considering </a:t>
            </a:r>
            <a:r>
              <a:rPr lang="en-US" dirty="0"/>
              <a:t>the issues of improving international legal regulation in the field of energy, A. G. </a:t>
            </a:r>
            <a:r>
              <a:rPr lang="en-US" dirty="0" err="1"/>
              <a:t>Lisitsyn</a:t>
            </a:r>
            <a:r>
              <a:rPr lang="en-US" dirty="0"/>
              <a:t>-Svetlanov highlights the main principles of international cooperation, including ensuring the technological reliability of all elements of the energy infrastructure, including transit, ensuring the physical security of vital energy infrastructure, non-discriminatory promotion and protection of investment, including the implementation of new investments in all parts of the energy chain, and emphasizes that these principles should be taken into account when developing international acts in this area</a:t>
            </a:r>
            <a:endParaRPr lang="ru-RU" dirty="0"/>
          </a:p>
        </p:txBody>
      </p:sp>
    </p:spTree>
    <p:extLst>
      <p:ext uri="{BB962C8B-B14F-4D97-AF65-F5344CB8AC3E}">
        <p14:creationId xmlns:p14="http://schemas.microsoft.com/office/powerpoint/2010/main" val="103367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545124"/>
            <a:ext cx="8946541" cy="5703276"/>
          </a:xfrm>
        </p:spPr>
        <p:txBody>
          <a:bodyPr>
            <a:normAutofit/>
          </a:bodyPr>
          <a:lstStyle/>
          <a:p>
            <a:r>
              <a:rPr lang="en-US" dirty="0"/>
              <a:t>The principle of ensuring energy security, which is formed from several components specified in Federal law No. 256-FZ of 21.07.2011 "On the safety of fuel and energy complex facilities", has been most widely consolidated. Article 4 of the Federal law "On the safety of fuel and energy facilities" sets out the principles of ensuring the safety of fuel and energy facilities, which are: 1) legality; 2) maintaining the balance of interests of the individual, society and the state; 3) mutual responsibility of the individual, society and the state in the field of ensuring the safety of fuel and energy complex facilities; 4) continuity; 5) integration into international security systems; 6) interaction of fuel and energy complex entities, Federal state authorities, state authorities of the subjects of the Russian Federation and local self-government bodies; 7) ensuring anti-terrorist protection of fuel and energy complex facilities.</a:t>
            </a:r>
            <a:endParaRPr lang="ru-RU" dirty="0"/>
          </a:p>
        </p:txBody>
      </p:sp>
    </p:spTree>
    <p:extLst>
      <p:ext uri="{BB962C8B-B14F-4D97-AF65-F5344CB8AC3E}">
        <p14:creationId xmlns:p14="http://schemas.microsoft.com/office/powerpoint/2010/main" val="2134461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08892"/>
            <a:ext cx="10515600" cy="5368071"/>
          </a:xfrm>
        </p:spPr>
        <p:txBody>
          <a:bodyPr/>
          <a:lstStyle/>
          <a:p>
            <a:r>
              <a:rPr lang="en-US" dirty="0" smtClean="0"/>
              <a:t>In order to determine the legal nature of relations in the energy sector, it is necessary first of all to outline the range of public relations that make up the subject of energy law.</a:t>
            </a:r>
            <a:endParaRPr lang="ru-RU" dirty="0" smtClean="0"/>
          </a:p>
          <a:p>
            <a:r>
              <a:rPr lang="en-US" dirty="0" smtClean="0"/>
              <a:t>It should be noted that this issue has been repeatedly raised in the legal literature. From the positions presented in the legal literature regarding the range of public relations in the energy sector, it follows that all positions are based on the fact that the corresponding public relations have a "branch" (energy) community</a:t>
            </a:r>
            <a:endParaRPr lang="ru-RU" dirty="0"/>
          </a:p>
        </p:txBody>
      </p:sp>
    </p:spTree>
    <p:extLst>
      <p:ext uri="{BB962C8B-B14F-4D97-AF65-F5344CB8AC3E}">
        <p14:creationId xmlns:p14="http://schemas.microsoft.com/office/powerpoint/2010/main" val="12289738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782516"/>
            <a:ext cx="10467365" cy="5465884"/>
          </a:xfrm>
        </p:spPr>
        <p:txBody>
          <a:bodyPr>
            <a:normAutofit/>
          </a:bodyPr>
          <a:lstStyle/>
          <a:p>
            <a:endParaRPr lang="kk-KZ" dirty="0" smtClean="0">
              <a:solidFill>
                <a:srgbClr val="92D050"/>
              </a:solidFill>
            </a:endParaRPr>
          </a:p>
          <a:p>
            <a:endParaRPr lang="kk-KZ" dirty="0">
              <a:solidFill>
                <a:srgbClr val="92D050"/>
              </a:solidFill>
            </a:endParaRPr>
          </a:p>
          <a:p>
            <a:r>
              <a:rPr lang="en-US" dirty="0" smtClean="0">
                <a:solidFill>
                  <a:srgbClr val="92D050"/>
                </a:solidFill>
              </a:rPr>
              <a:t>The </a:t>
            </a:r>
            <a:r>
              <a:rPr lang="en-US" dirty="0">
                <a:solidFill>
                  <a:srgbClr val="92D050"/>
                </a:solidFill>
              </a:rPr>
              <a:t>results of the analysis of the principles of energy </a:t>
            </a:r>
            <a:r>
              <a:rPr lang="en-US" dirty="0"/>
              <a:t>law concluded that the principles can be conditionally classified into two groups: (1) principles of energy law, under which there must be a balance of interests of energy companies and consumers supplied by these companies in energy, resources and the services they provide; (2) principles of energy law, under which there must be a balance of interests of these persons and the public interest, taking into account that the state regulation in the energy sector is not only state bodies, but also other persons with special legislator public authority. Ensuring a balanced combination of out-of-court and judicial procedures for resolving disputes in the energy sector is also essential for ensuring a balance of interests of all participants in public relations in the energy sector.</a:t>
            </a:r>
            <a:endParaRPr lang="ru-RU" dirty="0"/>
          </a:p>
        </p:txBody>
      </p:sp>
    </p:spTree>
    <p:extLst>
      <p:ext uri="{BB962C8B-B14F-4D97-AF65-F5344CB8AC3E}">
        <p14:creationId xmlns:p14="http://schemas.microsoft.com/office/powerpoint/2010/main" val="37137543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685800"/>
            <a:ext cx="8946541" cy="5562599"/>
          </a:xfrm>
        </p:spPr>
        <p:txBody>
          <a:bodyPr>
            <a:normAutofit/>
          </a:bodyPr>
          <a:lstStyle/>
          <a:p>
            <a:r>
              <a:rPr lang="en-US" dirty="0"/>
              <a:t>Ensuring the balance of interests of participants in private and public law relations determines the stable development of the energy </a:t>
            </a:r>
            <a:r>
              <a:rPr lang="en-US" dirty="0" err="1"/>
              <a:t>industry.As</a:t>
            </a:r>
            <a:r>
              <a:rPr lang="en-US" dirty="0"/>
              <a:t> V. F. Yakovlev correctly notes, "the most important direction of improving legislation is to optimize the ratio of private and public law. All legal systems have both private and public legal regulation. Without this, the functioning of the modern economy is impossible. Without private law, market institutions cannot exist, while these institutions themselves will not work effectively </a:t>
            </a:r>
            <a:r>
              <a:rPr lang="en-US" dirty="0" err="1"/>
              <a:t>withoutpublic</a:t>
            </a:r>
            <a:r>
              <a:rPr lang="en-US" dirty="0"/>
              <a:t> law regulation. The basis of the market — competition, </a:t>
            </a:r>
            <a:r>
              <a:rPr lang="en-US" dirty="0" err="1"/>
              <a:t>conditionswhich</a:t>
            </a:r>
            <a:r>
              <a:rPr lang="en-US" dirty="0"/>
              <a:t> are being created. In particular, with the help of antitrust legislation. In all countries of the world, public law regulation is effectively applied, which does not undermine private law. We are used to contrasting private and public law, while the task is to balance them correctly, to learn how to combine them effectively and apply them together»</a:t>
            </a:r>
            <a:endParaRPr lang="ru-RU" dirty="0"/>
          </a:p>
        </p:txBody>
      </p:sp>
    </p:spTree>
    <p:extLst>
      <p:ext uri="{BB962C8B-B14F-4D97-AF65-F5344CB8AC3E}">
        <p14:creationId xmlns:p14="http://schemas.microsoft.com/office/powerpoint/2010/main" val="37478717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kk-KZ" dirty="0" smtClean="0"/>
          </a:p>
          <a:p>
            <a:endParaRPr lang="kk-KZ" dirty="0"/>
          </a:p>
          <a:p>
            <a:r>
              <a:rPr lang="en-US" dirty="0" smtClean="0"/>
              <a:t>As </a:t>
            </a:r>
            <a:r>
              <a:rPr lang="en-US" dirty="0"/>
              <a:t>V. S. </a:t>
            </a:r>
            <a:r>
              <a:rPr lang="en-US" dirty="0" err="1"/>
              <a:t>Nersesyants</a:t>
            </a:r>
            <a:r>
              <a:rPr lang="en-US" dirty="0"/>
              <a:t> correctly points out, every science is a </a:t>
            </a:r>
            <a:r>
              <a:rPr lang="en-US" dirty="0" err="1"/>
              <a:t>certaina</a:t>
            </a:r>
            <a:r>
              <a:rPr lang="en-US" dirty="0"/>
              <a:t> method of producing and organizing knowledge about the objects that it studies, and the subject of the corresponding science is the desired essential properties of the </a:t>
            </a:r>
            <a:r>
              <a:rPr lang="en-US" dirty="0" smtClean="0"/>
              <a:t>object</a:t>
            </a:r>
            <a:endParaRPr lang="kk-KZ" dirty="0" smtClean="0"/>
          </a:p>
          <a:p>
            <a:endParaRPr lang="kk-KZ" dirty="0"/>
          </a:p>
          <a:p>
            <a:r>
              <a:rPr lang="en-US" dirty="0"/>
              <a:t>The object of energy law as a science is public relations in the energy sphere.</a:t>
            </a:r>
            <a:endParaRPr lang="ru-RU" dirty="0"/>
          </a:p>
        </p:txBody>
      </p:sp>
    </p:spTree>
    <p:extLst>
      <p:ext uri="{BB962C8B-B14F-4D97-AF65-F5344CB8AC3E}">
        <p14:creationId xmlns:p14="http://schemas.microsoft.com/office/powerpoint/2010/main" val="23249960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606670"/>
            <a:ext cx="8946541" cy="5641730"/>
          </a:xfrm>
        </p:spPr>
        <p:txBody>
          <a:bodyPr/>
          <a:lstStyle/>
          <a:p>
            <a:r>
              <a:rPr lang="en-US" dirty="0"/>
              <a:t>A. G. </a:t>
            </a:r>
            <a:r>
              <a:rPr lang="en-US" dirty="0" err="1"/>
              <a:t>Lisitsyn</a:t>
            </a:r>
            <a:r>
              <a:rPr lang="en-US" dirty="0"/>
              <a:t>-Svetlanov notes that modern </a:t>
            </a:r>
            <a:r>
              <a:rPr lang="en-US" dirty="0" smtClean="0"/>
              <a:t>legislation </a:t>
            </a:r>
            <a:r>
              <a:rPr lang="en-US" dirty="0"/>
              <a:t>in the field of energy is a vast array of multi-level regulations that retain significant gaps in regulation and require serious systematization. The recent history of the development of this legislation has crossed the twenty — year mark, which, taking into account the current law enforcement, gives reason to talk about the current branch of law-energy law. </a:t>
            </a:r>
            <a:endParaRPr lang="kk-KZ" dirty="0" smtClean="0"/>
          </a:p>
          <a:p>
            <a:r>
              <a:rPr lang="en-US" dirty="0" smtClean="0"/>
              <a:t>A</a:t>
            </a:r>
            <a:r>
              <a:rPr lang="en-US" dirty="0"/>
              <a:t>. G. </a:t>
            </a:r>
            <a:r>
              <a:rPr lang="en-US" dirty="0" err="1"/>
              <a:t>Lisitsyn</a:t>
            </a:r>
            <a:r>
              <a:rPr lang="en-US" dirty="0"/>
              <a:t>-Svetlanov rightly emphasizes that such objective factors as the comparative novelty of energy law for the domestic legal system, the importance for the state, sets the task of developing this branch of law in all directions — at the legislative level, in law enforcement, doctrinally and in the educational process of law</a:t>
            </a:r>
            <a:endParaRPr lang="ru-RU" dirty="0"/>
          </a:p>
        </p:txBody>
      </p:sp>
    </p:spTree>
    <p:extLst>
      <p:ext uri="{BB962C8B-B14F-4D97-AF65-F5344CB8AC3E}">
        <p14:creationId xmlns:p14="http://schemas.microsoft.com/office/powerpoint/2010/main" val="22476877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791308"/>
            <a:ext cx="8946541" cy="5457091"/>
          </a:xfrm>
        </p:spPr>
        <p:txBody>
          <a:bodyPr/>
          <a:lstStyle/>
          <a:p>
            <a:endParaRPr lang="kk-KZ" dirty="0" smtClean="0"/>
          </a:p>
          <a:p>
            <a:endParaRPr lang="kk-KZ" dirty="0"/>
          </a:p>
          <a:p>
            <a:endParaRPr lang="kk-KZ" dirty="0" smtClean="0"/>
          </a:p>
          <a:p>
            <a:r>
              <a:rPr lang="en-US" dirty="0" smtClean="0"/>
              <a:t>V</a:t>
            </a:r>
            <a:r>
              <a:rPr lang="en-US" dirty="0"/>
              <a:t>. F. </a:t>
            </a:r>
            <a:r>
              <a:rPr lang="en-US" dirty="0" err="1"/>
              <a:t>popondopulo</a:t>
            </a:r>
            <a:r>
              <a:rPr lang="en-US" dirty="0"/>
              <a:t> notes that the intensification of research in the field of legal regulation of energy, the rapid interest in the energy topic is primarily due to the active development of the energy industry. He emphasizes that the scientific approach to defining fairly new concepts, such as energy law and energy legislation, primarily involves determining the nature of those relations that are the subject of legal regulation of energy law</a:t>
            </a:r>
            <a:endParaRPr lang="ru-RU" dirty="0"/>
          </a:p>
        </p:txBody>
      </p:sp>
    </p:spTree>
    <p:extLst>
      <p:ext uri="{BB962C8B-B14F-4D97-AF65-F5344CB8AC3E}">
        <p14:creationId xmlns:p14="http://schemas.microsoft.com/office/powerpoint/2010/main" val="25839710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536332"/>
            <a:ext cx="8946541" cy="5712068"/>
          </a:xfrm>
        </p:spPr>
        <p:txBody>
          <a:bodyPr/>
          <a:lstStyle/>
          <a:p>
            <a:endParaRPr lang="kk-KZ" dirty="0" smtClean="0"/>
          </a:p>
          <a:p>
            <a:endParaRPr lang="kk-KZ" dirty="0"/>
          </a:p>
          <a:p>
            <a:endParaRPr lang="kk-KZ" dirty="0" smtClean="0"/>
          </a:p>
          <a:p>
            <a:endParaRPr lang="kk-KZ" dirty="0"/>
          </a:p>
          <a:p>
            <a:r>
              <a:rPr lang="en-US" dirty="0" smtClean="0"/>
              <a:t>This </a:t>
            </a:r>
            <a:r>
              <a:rPr lang="en-US" dirty="0"/>
              <a:t>position is also shared by V. F. Yakovlev and P. G. </a:t>
            </a:r>
            <a:r>
              <a:rPr lang="en-US" dirty="0" err="1"/>
              <a:t>Lakhno</a:t>
            </a:r>
            <a:r>
              <a:rPr lang="en-US" dirty="0"/>
              <a:t>, who emphasize that the creation of a comprehensive and effective legal framework for energy relations is impossible without developing a solid Foundation and solving this problem is the prerogative of the science of energy law</a:t>
            </a:r>
            <a:endParaRPr lang="ru-RU" dirty="0"/>
          </a:p>
        </p:txBody>
      </p:sp>
    </p:spTree>
    <p:extLst>
      <p:ext uri="{BB962C8B-B14F-4D97-AF65-F5344CB8AC3E}">
        <p14:creationId xmlns:p14="http://schemas.microsoft.com/office/powerpoint/2010/main" val="33308526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861646"/>
            <a:ext cx="10054126" cy="5386753"/>
          </a:xfrm>
        </p:spPr>
        <p:txBody>
          <a:bodyPr/>
          <a:lstStyle/>
          <a:p>
            <a:endParaRPr lang="kk-KZ" dirty="0" smtClean="0"/>
          </a:p>
          <a:p>
            <a:endParaRPr lang="kk-KZ" dirty="0"/>
          </a:p>
          <a:p>
            <a:endParaRPr lang="kk-KZ" dirty="0" smtClean="0"/>
          </a:p>
          <a:p>
            <a:r>
              <a:rPr lang="en-US" dirty="0" smtClean="0"/>
              <a:t>In </a:t>
            </a:r>
            <a:r>
              <a:rPr lang="en-US" dirty="0"/>
              <a:t>his work "on the further Development of energy law as a science and as an academic discipline", V. K. Andreev notes that the benefits of highlighting </a:t>
            </a:r>
            <a:r>
              <a:rPr lang="en-US" dirty="0" err="1"/>
              <a:t>thethis</a:t>
            </a:r>
            <a:r>
              <a:rPr lang="en-US" dirty="0"/>
              <a:t> scientific specialty consists in all possible involvement of research to the topic, the relevance of which is not in </a:t>
            </a:r>
            <a:r>
              <a:rPr lang="en-US" dirty="0" err="1"/>
              <a:t>doubt.Various</a:t>
            </a:r>
            <a:r>
              <a:rPr lang="en-US" dirty="0"/>
              <a:t> aspects of energy law have been the subject of </a:t>
            </a:r>
            <a:r>
              <a:rPr lang="en-US" dirty="0" err="1"/>
              <a:t>legalresearch</a:t>
            </a:r>
            <a:r>
              <a:rPr lang="en-US" dirty="0"/>
              <a:t> of such Russian scientists as V. K. Andreev, L. V. </a:t>
            </a:r>
            <a:r>
              <a:rPr lang="en-US" dirty="0" err="1"/>
              <a:t>Andreeva,E</a:t>
            </a:r>
            <a:r>
              <a:rPr lang="en-US" dirty="0"/>
              <a:t>. V. </a:t>
            </a:r>
            <a:r>
              <a:rPr lang="en-US" dirty="0" err="1"/>
              <a:t>Blinkova</a:t>
            </a:r>
            <a:r>
              <a:rPr lang="en-US" dirty="0"/>
              <a:t>, A. P. </a:t>
            </a:r>
            <a:r>
              <a:rPr lang="en-US" dirty="0" err="1"/>
              <a:t>Vershinin</a:t>
            </a:r>
            <a:r>
              <a:rPr lang="en-US" dirty="0"/>
              <a:t>, O. A. </a:t>
            </a:r>
            <a:r>
              <a:rPr lang="en-US" dirty="0" err="1"/>
              <a:t>Gorodov</a:t>
            </a:r>
            <a:r>
              <a:rPr lang="en-US" dirty="0"/>
              <a:t>, A. I. </a:t>
            </a:r>
            <a:r>
              <a:rPr lang="en-US" dirty="0" err="1"/>
              <a:t>Grishchenko</a:t>
            </a:r>
            <a:r>
              <a:rPr lang="en-US" dirty="0"/>
              <a:t>, E. P. </a:t>
            </a:r>
            <a:r>
              <a:rPr lang="en-US" dirty="0" err="1"/>
              <a:t>Gubin</a:t>
            </a:r>
            <a:r>
              <a:rPr lang="en-US" dirty="0"/>
              <a:t>, I. V. </a:t>
            </a:r>
            <a:r>
              <a:rPr lang="en-US" dirty="0" err="1"/>
              <a:t>Gudkov</a:t>
            </a:r>
            <a:r>
              <a:rPr lang="en-US" dirty="0"/>
              <a:t>, S. S. </a:t>
            </a:r>
            <a:r>
              <a:rPr lang="en-US" dirty="0" err="1"/>
              <a:t>Zankovsky</a:t>
            </a:r>
            <a:r>
              <a:rPr lang="en-US" dirty="0"/>
              <a:t>, A. I. </a:t>
            </a:r>
            <a:r>
              <a:rPr lang="en-US" dirty="0" err="1"/>
              <a:t>Ioyrysh</a:t>
            </a:r>
            <a:r>
              <a:rPr lang="en-US" dirty="0"/>
              <a:t>, M. I. </a:t>
            </a:r>
            <a:r>
              <a:rPr lang="en-US" dirty="0" err="1"/>
              <a:t>Kleandrov</a:t>
            </a:r>
            <a:r>
              <a:rPr lang="en-US" dirty="0"/>
              <a:t>, P. G. </a:t>
            </a:r>
            <a:r>
              <a:rPr lang="en-US" dirty="0" err="1"/>
              <a:t>Lakhno</a:t>
            </a:r>
            <a:r>
              <a:rPr lang="en-US" dirty="0"/>
              <a:t>, A. G. </a:t>
            </a:r>
            <a:r>
              <a:rPr lang="en-US" dirty="0" err="1"/>
              <a:t>Lisitsynsvetlanov</a:t>
            </a:r>
            <a:r>
              <a:rPr lang="en-US" dirty="0"/>
              <a:t>, V. A. </a:t>
            </a:r>
            <a:r>
              <a:rPr lang="en-US" dirty="0" err="1"/>
              <a:t>Musin</a:t>
            </a:r>
            <a:r>
              <a:rPr lang="en-US" dirty="0"/>
              <a:t>, V. F. </a:t>
            </a:r>
            <a:r>
              <a:rPr lang="en-US" dirty="0" err="1"/>
              <a:t>Popondopulo</a:t>
            </a:r>
            <a:r>
              <a:rPr lang="en-US" dirty="0"/>
              <a:t>, R. N. </a:t>
            </a:r>
            <a:r>
              <a:rPr lang="en-US" dirty="0" err="1"/>
              <a:t>Salieva</a:t>
            </a:r>
            <a:r>
              <a:rPr lang="en-US" dirty="0"/>
              <a:t>, S. A. </a:t>
            </a:r>
            <a:r>
              <a:rPr lang="en-US" dirty="0" err="1"/>
              <a:t>Svirkov</a:t>
            </a:r>
            <a:r>
              <a:rPr lang="en-US" dirty="0"/>
              <a:t>, S. S. </a:t>
            </a:r>
            <a:r>
              <a:rPr lang="en-US" dirty="0" err="1"/>
              <a:t>Seliverstov</a:t>
            </a:r>
            <a:r>
              <a:rPr lang="en-US" dirty="0"/>
              <a:t>, V. F. Yakovlev.</a:t>
            </a:r>
            <a:endParaRPr lang="ru-RU" dirty="0"/>
          </a:p>
        </p:txBody>
      </p:sp>
    </p:spTree>
    <p:extLst>
      <p:ext uri="{BB962C8B-B14F-4D97-AF65-F5344CB8AC3E}">
        <p14:creationId xmlns:p14="http://schemas.microsoft.com/office/powerpoint/2010/main" val="30634109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870438"/>
            <a:ext cx="8946541" cy="5377961"/>
          </a:xfrm>
        </p:spPr>
        <p:txBody>
          <a:bodyPr/>
          <a:lstStyle/>
          <a:p>
            <a:endParaRPr lang="kk-KZ" dirty="0" smtClean="0"/>
          </a:p>
          <a:p>
            <a:endParaRPr lang="kk-KZ" dirty="0"/>
          </a:p>
          <a:p>
            <a:endParaRPr lang="kk-KZ" dirty="0" smtClean="0"/>
          </a:p>
          <a:p>
            <a:endParaRPr lang="kk-KZ" dirty="0"/>
          </a:p>
          <a:p>
            <a:endParaRPr lang="kk-KZ" dirty="0" smtClean="0"/>
          </a:p>
          <a:p>
            <a:endParaRPr lang="kk-KZ" dirty="0" smtClean="0"/>
          </a:p>
          <a:p>
            <a:r>
              <a:rPr lang="en-US" dirty="0" smtClean="0"/>
              <a:t>Despite </a:t>
            </a:r>
            <a:r>
              <a:rPr lang="en-US" dirty="0"/>
              <a:t>the above-mentioned unity of positions on the range of relations that make up the subject of energy law, on the complex nature of energy legislation, different points of view are expressed in the legal literature on the place of energy law in the legal system</a:t>
            </a:r>
            <a:endParaRPr lang="ru-RU" dirty="0"/>
          </a:p>
        </p:txBody>
      </p:sp>
    </p:spTree>
    <p:extLst>
      <p:ext uri="{BB962C8B-B14F-4D97-AF65-F5344CB8AC3E}">
        <p14:creationId xmlns:p14="http://schemas.microsoft.com/office/powerpoint/2010/main" val="282204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597878"/>
            <a:ext cx="9904657" cy="5650522"/>
          </a:xfrm>
        </p:spPr>
        <p:txBody>
          <a:bodyPr/>
          <a:lstStyle/>
          <a:p>
            <a:endParaRPr lang="kk-KZ" dirty="0" smtClean="0"/>
          </a:p>
          <a:p>
            <a:endParaRPr lang="kk-KZ" dirty="0"/>
          </a:p>
          <a:p>
            <a:endParaRPr lang="kk-KZ" dirty="0" smtClean="0"/>
          </a:p>
          <a:p>
            <a:endParaRPr lang="kk-KZ" dirty="0"/>
          </a:p>
          <a:p>
            <a:r>
              <a:rPr lang="en-US" dirty="0" smtClean="0"/>
              <a:t>V</a:t>
            </a:r>
            <a:r>
              <a:rPr lang="en-US" dirty="0"/>
              <a:t>. F. </a:t>
            </a:r>
            <a:r>
              <a:rPr lang="en-US" dirty="0" err="1"/>
              <a:t>Popandopulo</a:t>
            </a:r>
            <a:r>
              <a:rPr lang="en-US" dirty="0"/>
              <a:t> defines energy law as one of the institutions of civil law, which can be defined as a set of </a:t>
            </a:r>
            <a:r>
              <a:rPr lang="en-US" dirty="0" err="1"/>
              <a:t>Generaland</a:t>
            </a:r>
            <a:r>
              <a:rPr lang="en-US" dirty="0"/>
              <a:t> special rules of civil law governing property </a:t>
            </a:r>
            <a:r>
              <a:rPr lang="en-US" dirty="0" err="1"/>
              <a:t>andrelated</a:t>
            </a:r>
            <a:r>
              <a:rPr lang="en-US" dirty="0"/>
              <a:t> personal non-property relations between persons engaged in activities in the energy sector, or with their participation (energy relations), based on equality, autonomy of will and property independence of their participants. V. F. </a:t>
            </a:r>
            <a:r>
              <a:rPr lang="en-US" dirty="0" err="1"/>
              <a:t>Popandopulo</a:t>
            </a:r>
            <a:r>
              <a:rPr lang="en-US" dirty="0"/>
              <a:t> notes that relations on public organization of activities in the energy sector are secondary, derived from energy relations, without which relations on a public organization lose all meaning, since the subject of public organization disappears</a:t>
            </a:r>
            <a:endParaRPr lang="ru-RU" dirty="0"/>
          </a:p>
        </p:txBody>
      </p:sp>
    </p:spTree>
    <p:extLst>
      <p:ext uri="{BB962C8B-B14F-4D97-AF65-F5344CB8AC3E}">
        <p14:creationId xmlns:p14="http://schemas.microsoft.com/office/powerpoint/2010/main" val="30486153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914400"/>
            <a:ext cx="8946541" cy="5333999"/>
          </a:xfrm>
        </p:spPr>
        <p:txBody>
          <a:bodyPr/>
          <a:lstStyle/>
          <a:p>
            <a:endParaRPr lang="kk-KZ" dirty="0" smtClean="0"/>
          </a:p>
          <a:p>
            <a:endParaRPr lang="kk-KZ" dirty="0"/>
          </a:p>
          <a:p>
            <a:endParaRPr lang="kk-KZ" dirty="0" smtClean="0"/>
          </a:p>
          <a:p>
            <a:r>
              <a:rPr lang="en-US" dirty="0" smtClean="0"/>
              <a:t>A</a:t>
            </a:r>
            <a:r>
              <a:rPr lang="en-US" dirty="0"/>
              <a:t>. P. </a:t>
            </a:r>
            <a:r>
              <a:rPr lang="en-US" dirty="0" err="1"/>
              <a:t>Vershinin</a:t>
            </a:r>
            <a:r>
              <a:rPr lang="en-US" dirty="0"/>
              <a:t>, considering the issue of the concept of energy </a:t>
            </a:r>
            <a:r>
              <a:rPr lang="en-US" dirty="0" err="1"/>
              <a:t>law,holds</a:t>
            </a:r>
            <a:r>
              <a:rPr lang="en-US" dirty="0"/>
              <a:t> a different point of view, which is that energy law should be considered as an institution of public or private law, and concludes that energy law is an institution of a special part of public economic law, since its main content is administrative and legal norms, and private law norms regulating economic activity in the energy sector are auxiliary</a:t>
            </a:r>
            <a:endParaRPr lang="ru-RU" dirty="0"/>
          </a:p>
        </p:txBody>
      </p:sp>
    </p:spTree>
    <p:extLst>
      <p:ext uri="{BB962C8B-B14F-4D97-AF65-F5344CB8AC3E}">
        <p14:creationId xmlns:p14="http://schemas.microsoft.com/office/powerpoint/2010/main" val="932708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Opinion of V. F. </a:t>
            </a:r>
            <a:r>
              <a:rPr lang="en-US" dirty="0" err="1" smtClean="0"/>
              <a:t>Popondopulo</a:t>
            </a:r>
            <a:r>
              <a:rPr lang="en-US" dirty="0" smtClean="0"/>
              <a:t> about energy law</a:t>
            </a:r>
            <a:endParaRPr lang="ru-RU" dirty="0"/>
          </a:p>
        </p:txBody>
      </p:sp>
      <p:sp>
        <p:nvSpPr>
          <p:cNvPr id="3" name="Объект 2"/>
          <p:cNvSpPr>
            <a:spLocks noGrp="1"/>
          </p:cNvSpPr>
          <p:nvPr>
            <p:ph idx="1"/>
          </p:nvPr>
        </p:nvSpPr>
        <p:spPr/>
        <p:txBody>
          <a:bodyPr/>
          <a:lstStyle/>
          <a:p>
            <a:endParaRPr lang="ru-RU" dirty="0" smtClean="0"/>
          </a:p>
          <a:p>
            <a:r>
              <a:rPr lang="en-US" dirty="0" smtClean="0"/>
              <a:t>V. F. </a:t>
            </a:r>
            <a:r>
              <a:rPr lang="en-US" dirty="0" err="1" smtClean="0"/>
              <a:t>Popandopulo</a:t>
            </a:r>
            <a:r>
              <a:rPr lang="en-US" dirty="0" smtClean="0"/>
              <a:t>, considering the issues of energy law and energy legislation, defines energy relations as relations for the production, transmission and consumption of energy, including electricity and other types of energy</a:t>
            </a:r>
            <a:endParaRPr lang="ru-RU" dirty="0"/>
          </a:p>
        </p:txBody>
      </p:sp>
    </p:spTree>
    <p:extLst>
      <p:ext uri="{BB962C8B-B14F-4D97-AF65-F5344CB8AC3E}">
        <p14:creationId xmlns:p14="http://schemas.microsoft.com/office/powerpoint/2010/main" val="36153958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800" dirty="0"/>
              <a:t>The legal literature also States that energy law is a complex branch of law</a:t>
            </a:r>
            <a:r>
              <a:rPr lang="en-US" dirty="0"/>
              <a:t>.</a:t>
            </a:r>
            <a:endParaRPr lang="ru-RU" dirty="0"/>
          </a:p>
        </p:txBody>
      </p:sp>
      <p:sp>
        <p:nvSpPr>
          <p:cNvPr id="3" name="Объект 2"/>
          <p:cNvSpPr>
            <a:spLocks noGrp="1"/>
          </p:cNvSpPr>
          <p:nvPr>
            <p:ph idx="1"/>
          </p:nvPr>
        </p:nvSpPr>
        <p:spPr/>
        <p:txBody>
          <a:bodyPr/>
          <a:lstStyle/>
          <a:p>
            <a:r>
              <a:rPr lang="en-US" dirty="0"/>
              <a:t>V. F. Yakovlev, P. G. </a:t>
            </a:r>
            <a:r>
              <a:rPr lang="en-US" dirty="0" err="1"/>
              <a:t>Lakhno</a:t>
            </a:r>
            <a:r>
              <a:rPr lang="en-US" dirty="0"/>
              <a:t> define energy law as </a:t>
            </a:r>
            <a:r>
              <a:rPr lang="en-US" dirty="0" err="1"/>
              <a:t>complexcomplex</a:t>
            </a:r>
            <a:r>
              <a:rPr lang="en-US" dirty="0"/>
              <a:t> and, answering the question whether energy law is an </a:t>
            </a:r>
            <a:r>
              <a:rPr lang="en-US" dirty="0" err="1"/>
              <a:t>industrythey</a:t>
            </a:r>
            <a:r>
              <a:rPr lang="en-US" dirty="0"/>
              <a:t> suggest using the phrase "energy law" in the same way as what is meant by </a:t>
            </a:r>
            <a:r>
              <a:rPr lang="en-US" dirty="0" smtClean="0"/>
              <a:t>agricultural</a:t>
            </a:r>
            <a:r>
              <a:rPr lang="en-US" dirty="0"/>
              <a:t>, industrial, and transport law, i.e., considering energy law as a set of norms, legislative acts, and sources of law that regulate the most important branch of the economy, and define energy law as a mixed industry — private and public, and note that in this case it is possible to say that a single legal industry has been formed, but only in a certain sense — as a complex industry</a:t>
            </a:r>
            <a:endParaRPr lang="ru-RU" dirty="0"/>
          </a:p>
        </p:txBody>
      </p:sp>
    </p:spTree>
    <p:extLst>
      <p:ext uri="{BB962C8B-B14F-4D97-AF65-F5344CB8AC3E}">
        <p14:creationId xmlns:p14="http://schemas.microsoft.com/office/powerpoint/2010/main" val="19628504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439616"/>
            <a:ext cx="8946541" cy="5808784"/>
          </a:xfrm>
        </p:spPr>
        <p:txBody>
          <a:bodyPr/>
          <a:lstStyle/>
          <a:p>
            <a:endParaRPr lang="kk-KZ" dirty="0" smtClean="0"/>
          </a:p>
          <a:p>
            <a:endParaRPr lang="kk-KZ" dirty="0"/>
          </a:p>
          <a:p>
            <a:r>
              <a:rPr lang="en-US" dirty="0" smtClean="0"/>
              <a:t>O</a:t>
            </a:r>
            <a:r>
              <a:rPr lang="en-US" dirty="0"/>
              <a:t>. A. </a:t>
            </a:r>
            <a:r>
              <a:rPr lang="en-US" dirty="0" err="1"/>
              <a:t>Gorodov</a:t>
            </a:r>
            <a:r>
              <a:rPr lang="en-US" dirty="0"/>
              <a:t> considers energy law as a system of </a:t>
            </a:r>
            <a:r>
              <a:rPr lang="en-US" dirty="0" smtClean="0"/>
              <a:t>legal</a:t>
            </a:r>
            <a:r>
              <a:rPr lang="kk-KZ" dirty="0" smtClean="0"/>
              <a:t> </a:t>
            </a:r>
            <a:r>
              <a:rPr lang="en-US" dirty="0" smtClean="0"/>
              <a:t>the </a:t>
            </a:r>
            <a:r>
              <a:rPr lang="en-US" dirty="0"/>
              <a:t>rules governing integrated permissions, prohibitions and </a:t>
            </a:r>
            <a:r>
              <a:rPr lang="en-US" dirty="0" err="1"/>
              <a:t>objazanii</a:t>
            </a:r>
            <a:r>
              <a:rPr lang="en-US" dirty="0"/>
              <a:t> the area of public relations in connection with the production, transformation, transmission, sale, use of different types of energy resources, their conservation, and ensure energy security, and emphasizes that energy law is a independent place in the system of Russian law as a complex branch, its rules govern a specific group of relations in the energy sphere, the components separate, but the subject of regulation is closely interrelated with other branches of law</a:t>
            </a:r>
            <a:endParaRPr lang="ru-RU" dirty="0"/>
          </a:p>
        </p:txBody>
      </p:sp>
    </p:spTree>
    <p:extLst>
      <p:ext uri="{BB962C8B-B14F-4D97-AF65-F5344CB8AC3E}">
        <p14:creationId xmlns:p14="http://schemas.microsoft.com/office/powerpoint/2010/main" val="20377256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483578"/>
            <a:ext cx="10335480" cy="5764822"/>
          </a:xfrm>
        </p:spPr>
        <p:txBody>
          <a:bodyPr/>
          <a:lstStyle/>
          <a:p>
            <a:endParaRPr lang="kk-KZ" dirty="0" smtClean="0"/>
          </a:p>
          <a:p>
            <a:endParaRPr lang="kk-KZ" dirty="0"/>
          </a:p>
          <a:p>
            <a:endParaRPr lang="kk-KZ" dirty="0" smtClean="0"/>
          </a:p>
          <a:p>
            <a:endParaRPr lang="kk-KZ" dirty="0"/>
          </a:p>
          <a:p>
            <a:r>
              <a:rPr lang="en-US" dirty="0" smtClean="0"/>
              <a:t>O</a:t>
            </a:r>
            <a:r>
              <a:rPr lang="en-US" dirty="0"/>
              <a:t>. A. </a:t>
            </a:r>
            <a:r>
              <a:rPr lang="en-US" dirty="0" err="1"/>
              <a:t>Gorodov</a:t>
            </a:r>
            <a:r>
              <a:rPr lang="en-US" dirty="0"/>
              <a:t> considers energy law as a system of </a:t>
            </a:r>
            <a:r>
              <a:rPr lang="en-US" dirty="0" err="1"/>
              <a:t>legalrules</a:t>
            </a:r>
            <a:r>
              <a:rPr lang="en-US" dirty="0"/>
              <a:t> that regulate the field of public relations that develop in connection with the production, transformation, transfer, sale, use of various types of energy resources, their conservation, as well as ensuring energy security on a comprehensive basis, and emphasizes that energy law occupies an independent place in the system of Russian law as a complex industry, its rules regulate specific groups of relations in the energy sector that make up a separate, but closely interrelated with other branches of law subject of regulation</a:t>
            </a:r>
            <a:endParaRPr lang="ru-RU" dirty="0"/>
          </a:p>
        </p:txBody>
      </p:sp>
    </p:spTree>
    <p:extLst>
      <p:ext uri="{BB962C8B-B14F-4D97-AF65-F5344CB8AC3E}">
        <p14:creationId xmlns:p14="http://schemas.microsoft.com/office/powerpoint/2010/main" val="10012494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1800" dirty="0"/>
              <a:t>Proponents of the position that energy law is a complex branch of law base their arguments on the conclusions about complex branches of law made by V. K. </a:t>
            </a:r>
            <a:r>
              <a:rPr lang="en-US" sz="1800" dirty="0" err="1"/>
              <a:t>Reicher</a:t>
            </a:r>
            <a:r>
              <a:rPr lang="en-US" sz="1800" dirty="0"/>
              <a:t>, S. S. Alekseev, and Yu. K. Tolstoy</a:t>
            </a:r>
            <a:endParaRPr lang="ru-RU" sz="1800" dirty="0"/>
          </a:p>
        </p:txBody>
      </p:sp>
      <p:sp>
        <p:nvSpPr>
          <p:cNvPr id="3" name="Объект 2"/>
          <p:cNvSpPr>
            <a:spLocks noGrp="1"/>
          </p:cNvSpPr>
          <p:nvPr>
            <p:ph idx="1"/>
          </p:nvPr>
        </p:nvSpPr>
        <p:spPr>
          <a:xfrm>
            <a:off x="835270" y="2052918"/>
            <a:ext cx="9214584" cy="4195481"/>
          </a:xfrm>
        </p:spPr>
        <p:txBody>
          <a:bodyPr/>
          <a:lstStyle/>
          <a:p>
            <a:r>
              <a:rPr lang="en-US" dirty="0"/>
              <a:t>V. K. </a:t>
            </a:r>
            <a:r>
              <a:rPr lang="en-US" dirty="0" err="1"/>
              <a:t>reicher</a:t>
            </a:r>
            <a:r>
              <a:rPr lang="en-US" dirty="0"/>
              <a:t> identified three conditions that a complex branch of law must meet: (1) the set of legal norms must be adequate to a specific range of social </a:t>
            </a:r>
            <a:r>
              <a:rPr lang="en-US" dirty="0" err="1"/>
              <a:t>relations,that</a:t>
            </a:r>
            <a:r>
              <a:rPr lang="en-US" dirty="0"/>
              <a:t> is, it had a subject unity; (2) this circle of public </a:t>
            </a:r>
            <a:r>
              <a:rPr lang="en-US" dirty="0" err="1"/>
              <a:t>relationsmust</a:t>
            </a:r>
            <a:r>
              <a:rPr lang="en-US" dirty="0"/>
              <a:t> have a sufficiently large public significance; (3) the normative-legal material forming such a set must have a sufficiently extensive </a:t>
            </a:r>
            <a:r>
              <a:rPr lang="en-US" dirty="0" err="1"/>
              <a:t>volume.Yu</a:t>
            </a:r>
            <a:r>
              <a:rPr lang="en-US" dirty="0"/>
              <a:t>. K. Tolstoy rightly notes that the system of law is multidimensional, in which there are not only primary, but also secondary, tertiary and other legal entities, and emphasizes that it is impossible to distinguish chemically pure branches of law, they simply do not exist</a:t>
            </a:r>
            <a:endParaRPr lang="ru-RU" dirty="0"/>
          </a:p>
        </p:txBody>
      </p:sp>
    </p:spTree>
    <p:extLst>
      <p:ext uri="{BB962C8B-B14F-4D97-AF65-F5344CB8AC3E}">
        <p14:creationId xmlns:p14="http://schemas.microsoft.com/office/powerpoint/2010/main" val="18573420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685800"/>
            <a:ext cx="9913450" cy="5562599"/>
          </a:xfrm>
        </p:spPr>
        <p:txBody>
          <a:bodyPr/>
          <a:lstStyle/>
          <a:p>
            <a:endParaRPr lang="kk-KZ" dirty="0" smtClean="0"/>
          </a:p>
          <a:p>
            <a:endParaRPr lang="kk-KZ" dirty="0"/>
          </a:p>
          <a:p>
            <a:endParaRPr lang="kk-KZ" dirty="0" smtClean="0"/>
          </a:p>
          <a:p>
            <a:r>
              <a:rPr lang="en-US" dirty="0" smtClean="0"/>
              <a:t>A</a:t>
            </a:r>
            <a:r>
              <a:rPr lang="en-US" dirty="0"/>
              <a:t>. V. </a:t>
            </a:r>
            <a:r>
              <a:rPr lang="en-US" dirty="0" err="1"/>
              <a:t>Mitskevich</a:t>
            </a:r>
            <a:r>
              <a:rPr lang="en-US" dirty="0"/>
              <a:t>, drawing attention to the fact that in the Soviet legal science there </a:t>
            </a:r>
            <a:r>
              <a:rPr lang="en-US" dirty="0" err="1"/>
              <a:t>weredeveloped</a:t>
            </a:r>
            <a:r>
              <a:rPr lang="en-US" dirty="0"/>
              <a:t> and currently used criteria for distinguishing between main branches of the law — the subject and method of legal regulation, notes that in modern conditions there is a growing mix of private and public-law methods of legal regulation in different branches of Russian law and cannot ignore the fact that the structure of the legislation of the Soviet period and today is known not only for single-industry legislation, but also complex branches of law, including in the content of norms of various branches of law</a:t>
            </a:r>
            <a:endParaRPr lang="ru-RU" dirty="0"/>
          </a:p>
        </p:txBody>
      </p:sp>
    </p:spTree>
    <p:extLst>
      <p:ext uri="{BB962C8B-B14F-4D97-AF65-F5344CB8AC3E}">
        <p14:creationId xmlns:p14="http://schemas.microsoft.com/office/powerpoint/2010/main" val="39348970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kk-KZ" dirty="0" smtClean="0"/>
          </a:p>
          <a:p>
            <a:endParaRPr lang="kk-KZ" dirty="0"/>
          </a:p>
          <a:p>
            <a:r>
              <a:rPr lang="en-US" dirty="0" smtClean="0"/>
              <a:t>The </a:t>
            </a:r>
            <a:r>
              <a:rPr lang="en-US" dirty="0"/>
              <a:t>range of public relations regulated by the rules of the energy </a:t>
            </a:r>
            <a:r>
              <a:rPr lang="en-US" dirty="0" smtClean="0"/>
              <a:t>sector</a:t>
            </a:r>
            <a:r>
              <a:rPr lang="kk-KZ" dirty="0" smtClean="0"/>
              <a:t> </a:t>
            </a:r>
            <a:r>
              <a:rPr lang="en-US" dirty="0" smtClean="0"/>
              <a:t>rights</a:t>
            </a:r>
            <a:r>
              <a:rPr lang="en-US" dirty="0"/>
              <a:t>, their social significance, and a huge array of legal acts regulating relations in the energy sector allow us to share the conclusion that energy law occupies an independent place in the legal system.</a:t>
            </a:r>
            <a:endParaRPr lang="ru-RU" dirty="0"/>
          </a:p>
        </p:txBody>
      </p:sp>
    </p:spTree>
    <p:extLst>
      <p:ext uri="{BB962C8B-B14F-4D97-AF65-F5344CB8AC3E}">
        <p14:creationId xmlns:p14="http://schemas.microsoft.com/office/powerpoint/2010/main" val="27464935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hlinkClick r:id="rId2"/>
              </a:rPr>
              <a:t>https://</a:t>
            </a:r>
            <a:r>
              <a:rPr lang="en-US" dirty="0" smtClean="0">
                <a:hlinkClick r:id="rId2"/>
              </a:rPr>
              <a:t>journal.zakon.kz/203367-jenergeticheskoe-pravo-jeto-realnost.html</a:t>
            </a:r>
            <a:endParaRPr lang="en-US" dirty="0" smtClean="0"/>
          </a:p>
          <a:p>
            <a:r>
              <a:rPr lang="en-US" dirty="0">
                <a:hlinkClick r:id="rId3"/>
              </a:rPr>
              <a:t>https://</a:t>
            </a:r>
            <a:r>
              <a:rPr lang="en-US" dirty="0" smtClean="0">
                <a:hlinkClick r:id="rId3"/>
              </a:rPr>
              <a:t>academic.oup.com/jwelb/article/11/1/34/4792991</a:t>
            </a:r>
            <a:endParaRPr lang="en-US" dirty="0" smtClean="0"/>
          </a:p>
          <a:p>
            <a:r>
              <a:rPr lang="en-US">
                <a:hlinkClick r:id="rId4"/>
              </a:rPr>
              <a:t>https</a:t>
            </a:r>
            <a:r>
              <a:rPr lang="en-US">
                <a:hlinkClick r:id="rId4"/>
              </a:rPr>
              <a:t>://</a:t>
            </a:r>
            <a:r>
              <a:rPr lang="en-US" smtClean="0">
                <a:hlinkClick r:id="rId4"/>
              </a:rPr>
              <a:t>www.euneighbours.eu/en/east/eu-in-action/stories/azerbaijan-developing-its-energy-strategy-and-law-energy-efficiency-what</a:t>
            </a:r>
            <a:endParaRPr lang="en-US" smtClean="0"/>
          </a:p>
          <a:p>
            <a:endParaRPr lang="ru-RU" dirty="0"/>
          </a:p>
        </p:txBody>
      </p:sp>
    </p:spTree>
    <p:extLst>
      <p:ext uri="{BB962C8B-B14F-4D97-AF65-F5344CB8AC3E}">
        <p14:creationId xmlns:p14="http://schemas.microsoft.com/office/powerpoint/2010/main" val="3217908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V. F. Yakovlev, P. G. </a:t>
            </a:r>
            <a:r>
              <a:rPr lang="en-US" dirty="0" err="1" smtClean="0"/>
              <a:t>Lakhno</a:t>
            </a:r>
            <a:endParaRPr lang="ru-RU" dirty="0"/>
          </a:p>
        </p:txBody>
      </p:sp>
      <p:sp>
        <p:nvSpPr>
          <p:cNvPr id="3" name="Объект 2"/>
          <p:cNvSpPr>
            <a:spLocks noGrp="1"/>
          </p:cNvSpPr>
          <p:nvPr>
            <p:ph idx="1"/>
          </p:nvPr>
        </p:nvSpPr>
        <p:spPr/>
        <p:txBody>
          <a:bodyPr>
            <a:normAutofit fontScale="92500" lnSpcReduction="20000"/>
          </a:bodyPr>
          <a:lstStyle/>
          <a:p>
            <a:r>
              <a:rPr lang="en-US" dirty="0" smtClean="0"/>
              <a:t>V. F. Yakovlev, P. G. </a:t>
            </a:r>
            <a:r>
              <a:rPr lang="en-US" dirty="0" err="1" smtClean="0"/>
              <a:t>Lakhno</a:t>
            </a:r>
            <a:r>
              <a:rPr lang="en-US" dirty="0" smtClean="0"/>
              <a:t>, emphasize that energy is a branch of the economy and the relations existing within this industry, including the search, exploration, production of primary sources, production, transmission (transportation), distribution and use (consumption) of energy, are precisely the basis on which the energy law regulating them is imposed.14 It should be noted that V. F. Yakovlev, P. G. </a:t>
            </a:r>
            <a:r>
              <a:rPr lang="en-US" dirty="0" err="1" smtClean="0"/>
              <a:t>Lakhno</a:t>
            </a:r>
            <a:r>
              <a:rPr lang="en-US" dirty="0" smtClean="0"/>
              <a:t> defines the country's fuel and energy complex as a system of related energy industries, enterprises and organizations that are based on the unity of their functions for the extraction (production), processing, transformation, storage, transportation and distribution of energy carriers and energy resources, including the construction and operation of energy facilities in order to meet the needs of the population and economy of the country with energy resources, fulfill international obligations and protect the environment</a:t>
            </a:r>
            <a:r>
              <a:rPr lang="ru-RU" dirty="0" smtClean="0"/>
              <a:t> </a:t>
            </a:r>
            <a:r>
              <a:rPr lang="en-US" dirty="0" smtClean="0"/>
              <a:t>not only within the borders of Russia, but also beyond its borders under the terms of interstate agreements</a:t>
            </a:r>
            <a:endParaRPr lang="ru-RU" dirty="0"/>
          </a:p>
        </p:txBody>
      </p:sp>
    </p:spTree>
    <p:extLst>
      <p:ext uri="{BB962C8B-B14F-4D97-AF65-F5344CB8AC3E}">
        <p14:creationId xmlns:p14="http://schemas.microsoft.com/office/powerpoint/2010/main" val="4219015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O. A. </a:t>
            </a:r>
            <a:r>
              <a:rPr lang="en-US" dirty="0" err="1" smtClean="0"/>
              <a:t>Gorodov</a:t>
            </a:r>
            <a:endParaRPr lang="ru-RU" dirty="0"/>
          </a:p>
        </p:txBody>
      </p:sp>
      <p:sp>
        <p:nvSpPr>
          <p:cNvPr id="3" name="Объект 2"/>
          <p:cNvSpPr>
            <a:spLocks noGrp="1"/>
          </p:cNvSpPr>
          <p:nvPr>
            <p:ph idx="1"/>
          </p:nvPr>
        </p:nvSpPr>
        <p:spPr/>
        <p:txBody>
          <a:bodyPr>
            <a:normAutofit/>
          </a:bodyPr>
          <a:lstStyle/>
          <a:p>
            <a:r>
              <a:rPr lang="en-US" dirty="0" smtClean="0"/>
              <a:t>O. A. </a:t>
            </a:r>
            <a:r>
              <a:rPr lang="en-US" dirty="0" err="1" smtClean="0"/>
              <a:t>Gorodov</a:t>
            </a:r>
            <a:r>
              <a:rPr lang="en-US" dirty="0" smtClean="0"/>
              <a:t> notes that the core subject areas of energy law are the public relations developing in the field of energy, which is an area of the economy, covering energy resources, production, conversion, transmission and use of various types of energy, notes that this group is closely adjacent other groups of relations arising in connection with generation, conversion, transmission and use of various types of energy, including relations connected with the investment in the energy sector with environmental requirements, requirements for the organization of energy enterprises, ensuring security in the energy sector, energy supply, etc.</a:t>
            </a:r>
            <a:endParaRPr lang="ru-RU" dirty="0"/>
          </a:p>
        </p:txBody>
      </p:sp>
    </p:spTree>
    <p:extLst>
      <p:ext uri="{BB962C8B-B14F-4D97-AF65-F5344CB8AC3E}">
        <p14:creationId xmlns:p14="http://schemas.microsoft.com/office/powerpoint/2010/main" val="1064555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16523"/>
            <a:ext cx="10515600" cy="5860440"/>
          </a:xfrm>
        </p:spPr>
        <p:txBody>
          <a:bodyPr>
            <a:normAutofit/>
          </a:bodyPr>
          <a:lstStyle/>
          <a:p>
            <a:endParaRPr lang="ru-RU" dirty="0" smtClean="0"/>
          </a:p>
          <a:p>
            <a:endParaRPr lang="ru-RU" dirty="0"/>
          </a:p>
          <a:p>
            <a:pPr algn="just"/>
            <a:r>
              <a:rPr lang="en-US" dirty="0" smtClean="0"/>
              <a:t>Thus, determining the range of relations regulated by the </a:t>
            </a:r>
            <a:r>
              <a:rPr lang="en-US" dirty="0" err="1" smtClean="0"/>
              <a:t>normsenergy</a:t>
            </a:r>
            <a:r>
              <a:rPr lang="en-US" dirty="0" smtClean="0"/>
              <a:t> law, we can say that these relations cover relations that arise, among other things, in connection with the search for, extraction of energy resources, production, processing, supply, storage, transportation of energy resources, design, construction of energy facilities, technological connection to energy systems, innovation, ensuring energy and industrial security, and anti-terrorist protection. These relations arise both in the domestic market and in foreign economic transactions</a:t>
            </a:r>
            <a:endParaRPr lang="ru-RU" dirty="0"/>
          </a:p>
        </p:txBody>
      </p:sp>
    </p:spTree>
    <p:extLst>
      <p:ext uri="{BB962C8B-B14F-4D97-AF65-F5344CB8AC3E}">
        <p14:creationId xmlns:p14="http://schemas.microsoft.com/office/powerpoint/2010/main" val="2619328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74785"/>
            <a:ext cx="10515600" cy="5702178"/>
          </a:xfrm>
        </p:spPr>
        <p:txBody>
          <a:bodyPr>
            <a:normAutofit/>
          </a:bodyPr>
          <a:lstStyle/>
          <a:p>
            <a:endParaRPr lang="ru-RU" dirty="0" smtClean="0"/>
          </a:p>
          <a:p>
            <a:r>
              <a:rPr lang="en-US" dirty="0" smtClean="0"/>
              <a:t>These relations are formed: (1) between persons engaged in the search for, extraction of energy resources, production, processing, supply, storage, transportation of energy resources, design, engineering research, construction, modernization, reconstruction of energy facilities and persons who acquire various types of energy resources and who are provided with the corresponding services, (2) between persons, companies that carry out the above-mentioned activities in the energy sector and authorized state bodies and relevant self-regulatory organizations.</a:t>
            </a:r>
            <a:r>
              <a:rPr lang="ru-RU" dirty="0" smtClean="0"/>
              <a:t> </a:t>
            </a:r>
            <a:r>
              <a:rPr lang="en-US" dirty="0" smtClean="0"/>
              <a:t>In the first case, we are talking about private law relations, in the second —about public-legal relations. It should be noted that at present the scope of public law regulation of activities in the energy sector has been significantly expanded due to the emergence, operation and development of the Institute of self-regulation</a:t>
            </a:r>
            <a:endParaRPr lang="ru-RU" dirty="0"/>
          </a:p>
        </p:txBody>
      </p:sp>
    </p:spTree>
    <p:extLst>
      <p:ext uri="{BB962C8B-B14F-4D97-AF65-F5344CB8AC3E}">
        <p14:creationId xmlns:p14="http://schemas.microsoft.com/office/powerpoint/2010/main" val="780184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36331"/>
            <a:ext cx="10515600" cy="5640632"/>
          </a:xfrm>
        </p:spPr>
        <p:txBody>
          <a:bodyPr/>
          <a:lstStyle/>
          <a:p>
            <a:endParaRPr lang="ru-RU" dirty="0" smtClean="0"/>
          </a:p>
          <a:p>
            <a:endParaRPr lang="ru-RU" dirty="0"/>
          </a:p>
          <a:p>
            <a:endParaRPr lang="ru-RU" dirty="0" smtClean="0"/>
          </a:p>
          <a:p>
            <a:r>
              <a:rPr lang="en-US" dirty="0" smtClean="0"/>
              <a:t>Considering the issues of legal regulation of oil and gas complex, A. G. </a:t>
            </a:r>
            <a:r>
              <a:rPr lang="en-US" dirty="0" err="1" smtClean="0"/>
              <a:t>Lisitsyn</a:t>
            </a:r>
            <a:r>
              <a:rPr lang="en-US" dirty="0" smtClean="0"/>
              <a:t>-Svetlanov is correct in noting that the relations in the operation of oil and gas complex, diverse and span the relationship of its members both vertically and horizontally, and it is the relationship that public-law and private-law character, taking into account the specifics of legal regulation of activity of economic entities, including on a transnational scale</a:t>
            </a:r>
            <a:endParaRPr lang="ru-RU" dirty="0"/>
          </a:p>
        </p:txBody>
      </p:sp>
    </p:spTree>
    <p:extLst>
      <p:ext uri="{BB962C8B-B14F-4D97-AF65-F5344CB8AC3E}">
        <p14:creationId xmlns:p14="http://schemas.microsoft.com/office/powerpoint/2010/main" val="40928875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358</TotalTime>
  <Words>4483</Words>
  <Application>Microsoft Office PowerPoint</Application>
  <PresentationFormat>Широкоэкранный</PresentationFormat>
  <Paragraphs>159</Paragraphs>
  <Slides>46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46</vt:i4>
      </vt:variant>
    </vt:vector>
  </HeadingPairs>
  <TitlesOfParts>
    <vt:vector size="50" baseType="lpstr">
      <vt:lpstr>Arial</vt:lpstr>
      <vt:lpstr>Century Gothic</vt:lpstr>
      <vt:lpstr>Wingdings 3</vt:lpstr>
      <vt:lpstr>Ион</vt:lpstr>
      <vt:lpstr>Презентация PowerPoint</vt:lpstr>
      <vt:lpstr>Презентация PowerPoint</vt:lpstr>
      <vt:lpstr>Презентация PowerPoint</vt:lpstr>
      <vt:lpstr>Opinion of V. F. Popondopulo about energy law</vt:lpstr>
      <vt:lpstr>V. F. Yakovlev, P. G. Lakhno</vt:lpstr>
      <vt:lpstr>O. A. Gorodov</vt:lpstr>
      <vt:lpstr>Презентация PowerPoint</vt:lpstr>
      <vt:lpstr>Презентация PowerPoint</vt:lpstr>
      <vt:lpstr>Презентация PowerPoint</vt:lpstr>
      <vt:lpstr>Презентация PowerPoint</vt:lpstr>
      <vt:lpstr>Презентация PowerPoint</vt:lpstr>
      <vt:lpstr>LAW OF THE REPUBLIC OF AZERBAIJANNo. 459-PG Of April 3, 1998 on electric power industry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The legal literature also States that energy law is a complex branch of law.</vt:lpstr>
      <vt:lpstr>Презентация PowerPoint</vt:lpstr>
      <vt:lpstr>Презентация PowerPoint</vt:lpstr>
      <vt:lpstr>Proponents of the position that energy law is a complex branch of law base their arguments on the conclusions about complex branches of law made by V. K. Reicher, S. S. Alekseev, and Yu. K. Tolstoy</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Пользователь</cp:lastModifiedBy>
  <cp:revision>12</cp:revision>
  <dcterms:created xsi:type="dcterms:W3CDTF">2020-09-25T07:22:50Z</dcterms:created>
  <dcterms:modified xsi:type="dcterms:W3CDTF">2020-09-25T13:29:43Z</dcterms:modified>
</cp:coreProperties>
</file>